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59" r:id="rId4"/>
    <p:sldId id="262" r:id="rId5"/>
    <p:sldId id="282" r:id="rId6"/>
    <p:sldId id="264" r:id="rId7"/>
    <p:sldId id="283" r:id="rId8"/>
    <p:sldId id="263" r:id="rId9"/>
    <p:sldId id="284" r:id="rId10"/>
    <p:sldId id="261" r:id="rId11"/>
    <p:sldId id="269" r:id="rId12"/>
    <p:sldId id="281" r:id="rId13"/>
    <p:sldId id="270" r:id="rId14"/>
    <p:sldId id="271" r:id="rId15"/>
    <p:sldId id="272" r:id="rId16"/>
    <p:sldId id="273" r:id="rId17"/>
    <p:sldId id="274" r:id="rId18"/>
    <p:sldId id="275" r:id="rId19"/>
    <p:sldId id="276" r:id="rId20"/>
    <p:sldId id="277" r:id="rId21"/>
    <p:sldId id="278" r:id="rId22"/>
    <p:sldId id="279" r:id="rId23"/>
    <p:sldId id="280" r:id="rId24"/>
    <p:sldId id="265" r:id="rId25"/>
    <p:sldId id="267" r:id="rId26"/>
    <p:sldId id="268"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A7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098DD7-0866-4E84-9ABA-4E756563FE88}" v="530" dt="2025-01-08T18:13:17.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1" d="100"/>
          <a:sy n="91" d="100"/>
        </p:scale>
        <p:origin x="322" y="53"/>
      </p:cViewPr>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3A1867-FC60-49CF-B727-45598F35383C}"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IN"/>
        </a:p>
      </dgm:t>
    </dgm:pt>
    <dgm:pt modelId="{83D9A98F-28AF-4DA4-85B9-AB00B30ED456}">
      <dgm:prSet phldrT="[Tex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headEnd type="none" w="med" len="med"/>
          <a:tailEnd type="none" w="med" len="med"/>
        </a:ln>
      </dgm:spPr>
      <dgm:t>
        <a:bodyPr/>
        <a:lstStyle/>
        <a:p>
          <a:r>
            <a:rPr lang="en-IN" sz="1600" dirty="0">
              <a:latin typeface="Aharoni" panose="02010803020104030203" pitchFamily="2" charset="-79"/>
              <a:cs typeface="Aharoni" panose="02010803020104030203" pitchFamily="2" charset="-79"/>
            </a:rPr>
            <a:t>Data Input </a:t>
          </a:r>
          <a:r>
            <a:rPr lang="en-IN" sz="1400" dirty="0">
              <a:latin typeface="Aharoni" panose="02010803020104030203" pitchFamily="2" charset="-79"/>
              <a:cs typeface="Aharoni" panose="02010803020104030203" pitchFamily="2" charset="-79"/>
            </a:rPr>
            <a:t>(Raw Text)</a:t>
          </a:r>
        </a:p>
      </dgm:t>
    </dgm:pt>
    <dgm:pt modelId="{5F4991E3-8916-4118-87EA-47678C92311E}" type="parTrans" cxnId="{4F4F403B-6D1F-4DA1-BEED-69A40E21DB16}">
      <dgm:prSet/>
      <dgm:spPr/>
      <dgm:t>
        <a:bodyPr/>
        <a:lstStyle/>
        <a:p>
          <a:endParaRPr lang="en-IN"/>
        </a:p>
      </dgm:t>
    </dgm:pt>
    <dgm:pt modelId="{715D6E76-004C-4AE6-B72F-5446EACF8C3C}" type="sibTrans" cxnId="{4F4F403B-6D1F-4DA1-BEED-69A40E21DB16}">
      <dgm:prSet>
        <dgm:style>
          <a:lnRef idx="0">
            <a:scrgbClr r="0" g="0" b="0"/>
          </a:lnRef>
          <a:fillRef idx="0">
            <a:scrgbClr r="0" g="0" b="0"/>
          </a:fillRef>
          <a:effectRef idx="0">
            <a:scrgbClr r="0" g="0" b="0"/>
          </a:effectRef>
          <a:fontRef idx="minor">
            <a:schemeClr val="lt1"/>
          </a:fontRef>
        </dgm:style>
      </dgm:prSet>
      <dgm:spPr>
        <a:solidFill>
          <a:schemeClr val="dk1"/>
        </a:solidFill>
        <a:ln>
          <a:noFill/>
        </a:ln>
      </dgm:spPr>
      <dgm:t>
        <a:bodyPr/>
        <a:lstStyle/>
        <a:p>
          <a:endParaRPr lang="en-IN"/>
        </a:p>
      </dgm:t>
    </dgm:pt>
    <dgm:pt modelId="{3928BBB8-B48C-4648-8D07-E8DB109AFB75}">
      <dgm:prSet phldrT="[Text]" custT="1">
        <dgm:style>
          <a:lnRef idx="2">
            <a:schemeClr val="accent5"/>
          </a:lnRef>
          <a:fillRef idx="1">
            <a:schemeClr val="lt1"/>
          </a:fillRef>
          <a:effectRef idx="0">
            <a:schemeClr val="accent5"/>
          </a:effectRef>
          <a:fontRef idx="minor">
            <a:schemeClr val="dk1"/>
          </a:fontRef>
        </dgm:style>
      </dgm:prSet>
      <dgm:spPr>
        <a:ln>
          <a:headEnd type="none" w="med" len="med"/>
          <a:tailEnd type="none" w="med" len="med"/>
        </a:ln>
      </dgm:spPr>
      <dgm:t>
        <a:bodyPr/>
        <a:lstStyle/>
        <a:p>
          <a:r>
            <a:rPr lang="en-IN" sz="1600" dirty="0">
              <a:latin typeface="Aharoni" panose="02010803020104030203" pitchFamily="2" charset="-79"/>
              <a:cs typeface="Aharoni" panose="02010803020104030203" pitchFamily="2" charset="-79"/>
            </a:rPr>
            <a:t>Processing </a:t>
          </a:r>
        </a:p>
        <a:p>
          <a:r>
            <a:rPr lang="en-IN" sz="1300" dirty="0">
              <a:latin typeface="Aharoni" panose="02010803020104030203" pitchFamily="2" charset="-79"/>
              <a:cs typeface="Aharoni" panose="02010803020104030203" pitchFamily="2" charset="-79"/>
            </a:rPr>
            <a:t>(Tokenization, Stemming, Noise Removal.</a:t>
          </a:r>
        </a:p>
      </dgm:t>
    </dgm:pt>
    <dgm:pt modelId="{E8DCC6B2-33E1-4B83-9B5C-40E3CF230004}" type="parTrans" cxnId="{53562AFB-FD23-4FFD-9AA9-E02DD69F9EBA}">
      <dgm:prSet/>
      <dgm:spPr/>
      <dgm:t>
        <a:bodyPr/>
        <a:lstStyle/>
        <a:p>
          <a:endParaRPr lang="en-IN"/>
        </a:p>
      </dgm:t>
    </dgm:pt>
    <dgm:pt modelId="{D21DDBE1-C8F6-4133-9E5F-633450FA5FF0}" type="sibTrans" cxnId="{53562AFB-FD23-4FFD-9AA9-E02DD69F9EBA}">
      <dgm:prSet>
        <dgm:style>
          <a:lnRef idx="0">
            <a:scrgbClr r="0" g="0" b="0"/>
          </a:lnRef>
          <a:fillRef idx="0">
            <a:scrgbClr r="0" g="0" b="0"/>
          </a:fillRef>
          <a:effectRef idx="0">
            <a:scrgbClr r="0" g="0" b="0"/>
          </a:effectRef>
          <a:fontRef idx="minor">
            <a:schemeClr val="lt1"/>
          </a:fontRef>
        </dgm:style>
      </dgm:prSet>
      <dgm:spPr>
        <a:solidFill>
          <a:schemeClr val="dk1"/>
        </a:solidFill>
        <a:ln>
          <a:noFill/>
        </a:ln>
      </dgm:spPr>
      <dgm:t>
        <a:bodyPr/>
        <a:lstStyle/>
        <a:p>
          <a:endParaRPr lang="en-IN" dirty="0"/>
        </a:p>
      </dgm:t>
    </dgm:pt>
    <dgm:pt modelId="{CABA9801-2953-4394-965B-5DBD930F4F29}">
      <dgm:prSet phldrT="[Tex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headEnd type="none" w="med" len="med"/>
          <a:tailEnd type="none" w="med" len="med"/>
        </a:ln>
      </dgm:spPr>
      <dgm:t>
        <a:bodyPr/>
        <a:lstStyle/>
        <a:p>
          <a:r>
            <a:rPr lang="en-IN" sz="1600" dirty="0">
              <a:latin typeface="Aharoni" panose="02010803020104030203" pitchFamily="2" charset="-79"/>
              <a:cs typeface="Aharoni" panose="02010803020104030203" pitchFamily="2" charset="-79"/>
            </a:rPr>
            <a:t>Feature Extraction</a:t>
          </a:r>
        </a:p>
        <a:p>
          <a:r>
            <a:rPr lang="en-IN" sz="1300" dirty="0">
              <a:latin typeface="Aharoni" panose="02010803020104030203" pitchFamily="2" charset="-79"/>
              <a:cs typeface="Aharoni" panose="02010803020104030203" pitchFamily="2" charset="-79"/>
            </a:rPr>
            <a:t>(Text Vectorization, TF-IDF, Word Embeddings)</a:t>
          </a:r>
        </a:p>
      </dgm:t>
    </dgm:pt>
    <dgm:pt modelId="{9BEBCFD8-3A68-47BF-A110-8063E2F9DBF3}" type="parTrans" cxnId="{9B5A00BC-4DBE-4688-B255-485AD7ADCC6E}">
      <dgm:prSet/>
      <dgm:spPr/>
      <dgm:t>
        <a:bodyPr/>
        <a:lstStyle/>
        <a:p>
          <a:endParaRPr lang="en-IN"/>
        </a:p>
      </dgm:t>
    </dgm:pt>
    <dgm:pt modelId="{0DCC76F7-B4B0-4C68-A8D5-A6E1F5801B0D}" type="sibTrans" cxnId="{9B5A00BC-4DBE-4688-B255-485AD7ADCC6E}">
      <dgm:prSet>
        <dgm:style>
          <a:lnRef idx="0">
            <a:scrgbClr r="0" g="0" b="0"/>
          </a:lnRef>
          <a:fillRef idx="0">
            <a:scrgbClr r="0" g="0" b="0"/>
          </a:fillRef>
          <a:effectRef idx="0">
            <a:scrgbClr r="0" g="0" b="0"/>
          </a:effectRef>
          <a:fontRef idx="minor">
            <a:schemeClr val="lt1"/>
          </a:fontRef>
        </dgm:style>
      </dgm:prSet>
      <dgm:spPr>
        <a:solidFill>
          <a:schemeClr val="dk1"/>
        </a:solidFill>
        <a:ln>
          <a:noFill/>
        </a:ln>
      </dgm:spPr>
      <dgm:t>
        <a:bodyPr/>
        <a:lstStyle/>
        <a:p>
          <a:endParaRPr lang="en-IN"/>
        </a:p>
      </dgm:t>
    </dgm:pt>
    <dgm:pt modelId="{25D3B4F9-5C4B-4D77-87C4-32F7D7F049C4}">
      <dgm:prSet phldrT="[Tex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r>
            <a:rPr lang="en-IN" sz="1400" dirty="0">
              <a:latin typeface="Aharoni" panose="02010803020104030203" pitchFamily="2" charset="-79"/>
              <a:cs typeface="Aharoni" panose="02010803020104030203" pitchFamily="2" charset="-79"/>
            </a:rPr>
            <a:t>Real-Time Analysis</a:t>
          </a:r>
        </a:p>
        <a:p>
          <a:r>
            <a:rPr lang="en-IN" sz="1400" dirty="0">
              <a:latin typeface="Aharoni" panose="02010803020104030203" pitchFamily="2" charset="-79"/>
              <a:cs typeface="Aharoni" panose="02010803020104030203" pitchFamily="2" charset="-79"/>
            </a:rPr>
            <a:t>(Sentiment Classification, Output)</a:t>
          </a:r>
        </a:p>
      </dgm:t>
    </dgm:pt>
    <dgm:pt modelId="{D71FBDFE-0054-4B4F-8A5B-CE7D5F84DD11}" type="parTrans" cxnId="{A17727BF-8B00-4AE5-8C8A-94537072B980}">
      <dgm:prSet/>
      <dgm:spPr/>
      <dgm:t>
        <a:bodyPr/>
        <a:lstStyle/>
        <a:p>
          <a:endParaRPr lang="en-IN"/>
        </a:p>
      </dgm:t>
    </dgm:pt>
    <dgm:pt modelId="{7D4DC34C-3834-4BC2-B71E-5750DAA25435}" type="sibTrans" cxnId="{A17727BF-8B00-4AE5-8C8A-94537072B980}">
      <dgm:prSet/>
      <dgm:spPr/>
      <dgm:t>
        <a:bodyPr/>
        <a:lstStyle/>
        <a:p>
          <a:endParaRPr lang="en-IN"/>
        </a:p>
      </dgm:t>
    </dgm:pt>
    <dgm:pt modelId="{20A8F9F0-DB15-49AF-83B9-60B618914511}">
      <dgm:prSet phldrT="[Text]" custT="1">
        <dgm:style>
          <a:lnRef idx="2">
            <a:schemeClr val="accent5"/>
          </a:lnRef>
          <a:fillRef idx="1">
            <a:schemeClr val="lt1"/>
          </a:fillRef>
          <a:effectRef idx="0">
            <a:schemeClr val="accent5"/>
          </a:effectRef>
          <a:fontRef idx="minor">
            <a:schemeClr val="dk1"/>
          </a:fontRef>
        </dgm:style>
      </dgm:prSet>
      <dgm:spPr>
        <a:ln/>
      </dgm:spPr>
      <dgm:t>
        <a:bodyPr/>
        <a:lstStyle/>
        <a:p>
          <a:r>
            <a:rPr lang="en-IN" sz="1600" dirty="0">
              <a:latin typeface="Aharoni" panose="02010803020104030203" pitchFamily="2" charset="-79"/>
              <a:cs typeface="Aharoni" panose="02010803020104030203" pitchFamily="2" charset="-79"/>
            </a:rPr>
            <a:t>Algorithm Integration</a:t>
          </a:r>
        </a:p>
        <a:p>
          <a:r>
            <a:rPr lang="en-IN" sz="1300" dirty="0">
              <a:latin typeface="Aharoni" panose="02010803020104030203" pitchFamily="2" charset="-79"/>
              <a:cs typeface="Aharoni" panose="02010803020104030203" pitchFamily="2" charset="-79"/>
            </a:rPr>
            <a:t>(Logistic Regression, SVM, Naïve Bayes, Random Forest)</a:t>
          </a:r>
        </a:p>
      </dgm:t>
    </dgm:pt>
    <dgm:pt modelId="{F07DEABA-BD31-4B68-8C4E-DC611251351C}" type="parTrans" cxnId="{ADC5EB57-39D8-47E2-8E68-4C8E0A630A04}">
      <dgm:prSet/>
      <dgm:spPr/>
      <dgm:t>
        <a:bodyPr/>
        <a:lstStyle/>
        <a:p>
          <a:endParaRPr lang="en-IN"/>
        </a:p>
      </dgm:t>
    </dgm:pt>
    <dgm:pt modelId="{BDA1DA5A-8BB2-4510-BB7A-D0E0E24739BE}" type="sibTrans" cxnId="{ADC5EB57-39D8-47E2-8E68-4C8E0A630A04}">
      <dgm:prSet>
        <dgm:style>
          <a:lnRef idx="0">
            <a:scrgbClr r="0" g="0" b="0"/>
          </a:lnRef>
          <a:fillRef idx="0">
            <a:scrgbClr r="0" g="0" b="0"/>
          </a:fillRef>
          <a:effectRef idx="0">
            <a:scrgbClr r="0" g="0" b="0"/>
          </a:effectRef>
          <a:fontRef idx="minor">
            <a:schemeClr val="lt1"/>
          </a:fontRef>
        </dgm:style>
      </dgm:prSet>
      <dgm:spPr>
        <a:solidFill>
          <a:schemeClr val="dk1"/>
        </a:solidFill>
        <a:ln>
          <a:noFill/>
        </a:ln>
      </dgm:spPr>
      <dgm:t>
        <a:bodyPr/>
        <a:lstStyle/>
        <a:p>
          <a:endParaRPr lang="en-IN"/>
        </a:p>
      </dgm:t>
    </dgm:pt>
    <dgm:pt modelId="{5186D1A8-71FB-4AF0-8FC1-AC414906EFEF}" type="pres">
      <dgm:prSet presAssocID="{173A1867-FC60-49CF-B727-45598F35383C}" presName="outerComposite" presStyleCnt="0">
        <dgm:presLayoutVars>
          <dgm:chMax val="5"/>
          <dgm:dir/>
          <dgm:resizeHandles val="exact"/>
        </dgm:presLayoutVars>
      </dgm:prSet>
      <dgm:spPr/>
    </dgm:pt>
    <dgm:pt modelId="{0E1CABEE-5F5D-427A-90D7-D0BF76FE4BA0}" type="pres">
      <dgm:prSet presAssocID="{173A1867-FC60-49CF-B727-45598F35383C}" presName="dummyMaxCanvas" presStyleCnt="0">
        <dgm:presLayoutVars/>
      </dgm:prSet>
      <dgm:spPr/>
    </dgm:pt>
    <dgm:pt modelId="{C16F417F-A0AA-4EA4-B996-C7288FF7B95B}" type="pres">
      <dgm:prSet presAssocID="{173A1867-FC60-49CF-B727-45598F35383C}" presName="FiveNodes_1" presStyleLbl="node1" presStyleIdx="0" presStyleCnt="5" custScaleX="91528" custScaleY="78346" custLinFactNeighborX="8849" custLinFactNeighborY="-2050">
        <dgm:presLayoutVars>
          <dgm:bulletEnabled val="1"/>
        </dgm:presLayoutVars>
      </dgm:prSet>
      <dgm:spPr/>
    </dgm:pt>
    <dgm:pt modelId="{693147FB-66EC-4702-BBB0-2264BA00A184}" type="pres">
      <dgm:prSet presAssocID="{173A1867-FC60-49CF-B727-45598F35383C}" presName="FiveNodes_2" presStyleLbl="node1" presStyleIdx="1" presStyleCnt="5" custScaleX="94036" custScaleY="66767" custLinFactNeighborX="1956" custLinFactNeighborY="-32105">
        <dgm:presLayoutVars>
          <dgm:bulletEnabled val="1"/>
        </dgm:presLayoutVars>
      </dgm:prSet>
      <dgm:spPr/>
    </dgm:pt>
    <dgm:pt modelId="{04F50730-BBCD-4750-8E63-673479CDFABC}" type="pres">
      <dgm:prSet presAssocID="{173A1867-FC60-49CF-B727-45598F35383C}" presName="FiveNodes_3" presStyleLbl="node1" presStyleIdx="2" presStyleCnt="5" custScaleX="95395" custScaleY="86664" custLinFactNeighborX="-4600" custLinFactNeighborY="-50257">
        <dgm:presLayoutVars>
          <dgm:bulletEnabled val="1"/>
        </dgm:presLayoutVars>
      </dgm:prSet>
      <dgm:spPr/>
    </dgm:pt>
    <dgm:pt modelId="{A12FFBE0-18A3-4A92-A7E8-1CCE3F6CC142}" type="pres">
      <dgm:prSet presAssocID="{173A1867-FC60-49CF-B727-45598F35383C}" presName="FiveNodes_4" presStyleLbl="node1" presStyleIdx="3" presStyleCnt="5" custScaleX="95817" custScaleY="102354" custLinFactNeighborX="-13240" custLinFactNeighborY="-52918">
        <dgm:presLayoutVars>
          <dgm:bulletEnabled val="1"/>
        </dgm:presLayoutVars>
      </dgm:prSet>
      <dgm:spPr/>
    </dgm:pt>
    <dgm:pt modelId="{200258BA-2B57-42BC-B589-8BD878C532CE}" type="pres">
      <dgm:prSet presAssocID="{173A1867-FC60-49CF-B727-45598F35383C}" presName="FiveNodes_5" presStyleLbl="node1" presStyleIdx="4" presStyleCnt="5" custScaleX="104604" custLinFactNeighborX="-16314" custLinFactNeighborY="-51247">
        <dgm:presLayoutVars>
          <dgm:bulletEnabled val="1"/>
        </dgm:presLayoutVars>
      </dgm:prSet>
      <dgm:spPr/>
    </dgm:pt>
    <dgm:pt modelId="{F2F3006A-0255-4FE3-B16A-11974EF5E367}" type="pres">
      <dgm:prSet presAssocID="{173A1867-FC60-49CF-B727-45598F35383C}" presName="FiveConn_1-2" presStyleLbl="fgAccFollowNode1" presStyleIdx="0" presStyleCnt="4" custFlipHor="1" custScaleX="22612" custScaleY="100000" custLinFactNeighborX="37493" custLinFactNeighborY="-32736">
        <dgm:presLayoutVars>
          <dgm:bulletEnabled val="1"/>
        </dgm:presLayoutVars>
      </dgm:prSet>
      <dgm:spPr/>
    </dgm:pt>
    <dgm:pt modelId="{8588638D-3161-4A2D-8855-77EE69C4317D}" type="pres">
      <dgm:prSet presAssocID="{173A1867-FC60-49CF-B727-45598F35383C}" presName="FiveConn_2-3" presStyleLbl="fgAccFollowNode1" presStyleIdx="1" presStyleCnt="4" custScaleX="22669" custScaleY="100000" custLinFactNeighborX="13607" custLinFactNeighborY="-72131">
        <dgm:presLayoutVars>
          <dgm:bulletEnabled val="1"/>
        </dgm:presLayoutVars>
      </dgm:prSet>
      <dgm:spPr/>
    </dgm:pt>
    <dgm:pt modelId="{EC59D162-FA0D-426E-8A52-B437AE36F1EC}" type="pres">
      <dgm:prSet presAssocID="{173A1867-FC60-49CF-B727-45598F35383C}" presName="FiveConn_3-4" presStyleLbl="fgAccFollowNode1" presStyleIdx="2" presStyleCnt="4" custFlipHor="1" custScaleX="20910" custLinFactNeighborX="-16107" custLinFactNeighborY="-78989">
        <dgm:presLayoutVars>
          <dgm:bulletEnabled val="1"/>
        </dgm:presLayoutVars>
      </dgm:prSet>
      <dgm:spPr/>
    </dgm:pt>
    <dgm:pt modelId="{AD72B285-051D-4BA9-96D4-24385A0D69B5}" type="pres">
      <dgm:prSet presAssocID="{173A1867-FC60-49CF-B727-45598F35383C}" presName="FiveConn_4-5" presStyleLbl="fgAccFollowNode1" presStyleIdx="3" presStyleCnt="4" custScaleX="22226" custLinFactNeighborX="-41334" custLinFactNeighborY="-73808">
        <dgm:presLayoutVars>
          <dgm:bulletEnabled val="1"/>
        </dgm:presLayoutVars>
      </dgm:prSet>
      <dgm:spPr/>
    </dgm:pt>
    <dgm:pt modelId="{897D838D-362B-4B48-804C-28260A951AB4}" type="pres">
      <dgm:prSet presAssocID="{173A1867-FC60-49CF-B727-45598F35383C}" presName="FiveNodes_1_text" presStyleLbl="node1" presStyleIdx="4" presStyleCnt="5">
        <dgm:presLayoutVars>
          <dgm:bulletEnabled val="1"/>
        </dgm:presLayoutVars>
      </dgm:prSet>
      <dgm:spPr/>
    </dgm:pt>
    <dgm:pt modelId="{A41A1AAB-B667-4FC9-80D4-F8C30D1DF47A}" type="pres">
      <dgm:prSet presAssocID="{173A1867-FC60-49CF-B727-45598F35383C}" presName="FiveNodes_2_text" presStyleLbl="node1" presStyleIdx="4" presStyleCnt="5">
        <dgm:presLayoutVars>
          <dgm:bulletEnabled val="1"/>
        </dgm:presLayoutVars>
      </dgm:prSet>
      <dgm:spPr/>
    </dgm:pt>
    <dgm:pt modelId="{C8C4FD7B-6CFC-407B-87D3-B72C63DBEE28}" type="pres">
      <dgm:prSet presAssocID="{173A1867-FC60-49CF-B727-45598F35383C}" presName="FiveNodes_3_text" presStyleLbl="node1" presStyleIdx="4" presStyleCnt="5">
        <dgm:presLayoutVars>
          <dgm:bulletEnabled val="1"/>
        </dgm:presLayoutVars>
      </dgm:prSet>
      <dgm:spPr/>
    </dgm:pt>
    <dgm:pt modelId="{E45849E2-5091-4222-A3D1-CCE26020F80F}" type="pres">
      <dgm:prSet presAssocID="{173A1867-FC60-49CF-B727-45598F35383C}" presName="FiveNodes_4_text" presStyleLbl="node1" presStyleIdx="4" presStyleCnt="5">
        <dgm:presLayoutVars>
          <dgm:bulletEnabled val="1"/>
        </dgm:presLayoutVars>
      </dgm:prSet>
      <dgm:spPr/>
    </dgm:pt>
    <dgm:pt modelId="{91C82705-BDEC-48D5-9B71-9CB3B6209D5F}" type="pres">
      <dgm:prSet presAssocID="{173A1867-FC60-49CF-B727-45598F35383C}" presName="FiveNodes_5_text" presStyleLbl="node1" presStyleIdx="4" presStyleCnt="5">
        <dgm:presLayoutVars>
          <dgm:bulletEnabled val="1"/>
        </dgm:presLayoutVars>
      </dgm:prSet>
      <dgm:spPr/>
    </dgm:pt>
  </dgm:ptLst>
  <dgm:cxnLst>
    <dgm:cxn modelId="{FFF3A501-9334-46D2-B082-CD3A2434A583}" type="presOf" srcId="{715D6E76-004C-4AE6-B72F-5446EACF8C3C}" destId="{F2F3006A-0255-4FE3-B16A-11974EF5E367}" srcOrd="0" destOrd="0" presId="urn:microsoft.com/office/officeart/2005/8/layout/vProcess5"/>
    <dgm:cxn modelId="{14B13904-AE8F-4425-A353-886656B5D323}" type="presOf" srcId="{25D3B4F9-5C4B-4D77-87C4-32F7D7F049C4}" destId="{91C82705-BDEC-48D5-9B71-9CB3B6209D5F}" srcOrd="1" destOrd="0" presId="urn:microsoft.com/office/officeart/2005/8/layout/vProcess5"/>
    <dgm:cxn modelId="{A94E5015-529F-45C9-911D-BDF30B389973}" type="presOf" srcId="{BDA1DA5A-8BB2-4510-BB7A-D0E0E24739BE}" destId="{AD72B285-051D-4BA9-96D4-24385A0D69B5}" srcOrd="0" destOrd="0" presId="urn:microsoft.com/office/officeart/2005/8/layout/vProcess5"/>
    <dgm:cxn modelId="{D324F71E-4255-4D14-825C-508A6A3E64D1}" type="presOf" srcId="{20A8F9F0-DB15-49AF-83B9-60B618914511}" destId="{E45849E2-5091-4222-A3D1-CCE26020F80F}" srcOrd="1" destOrd="0" presId="urn:microsoft.com/office/officeart/2005/8/layout/vProcess5"/>
    <dgm:cxn modelId="{4F4F403B-6D1F-4DA1-BEED-69A40E21DB16}" srcId="{173A1867-FC60-49CF-B727-45598F35383C}" destId="{83D9A98F-28AF-4DA4-85B9-AB00B30ED456}" srcOrd="0" destOrd="0" parTransId="{5F4991E3-8916-4118-87EA-47678C92311E}" sibTransId="{715D6E76-004C-4AE6-B72F-5446EACF8C3C}"/>
    <dgm:cxn modelId="{636D2B47-64AC-4416-8678-E8E3E17C4CB3}" type="presOf" srcId="{CABA9801-2953-4394-965B-5DBD930F4F29}" destId="{04F50730-BBCD-4750-8E63-673479CDFABC}" srcOrd="0" destOrd="0" presId="urn:microsoft.com/office/officeart/2005/8/layout/vProcess5"/>
    <dgm:cxn modelId="{ADC5EB57-39D8-47E2-8E68-4C8E0A630A04}" srcId="{173A1867-FC60-49CF-B727-45598F35383C}" destId="{20A8F9F0-DB15-49AF-83B9-60B618914511}" srcOrd="3" destOrd="0" parTransId="{F07DEABA-BD31-4B68-8C4E-DC611251351C}" sibTransId="{BDA1DA5A-8BB2-4510-BB7A-D0E0E24739BE}"/>
    <dgm:cxn modelId="{55BEB478-BB70-45D5-990F-47863C34BEA8}" type="presOf" srcId="{D21DDBE1-C8F6-4133-9E5F-633450FA5FF0}" destId="{8588638D-3161-4A2D-8855-77EE69C4317D}" srcOrd="0" destOrd="0" presId="urn:microsoft.com/office/officeart/2005/8/layout/vProcess5"/>
    <dgm:cxn modelId="{D2E1817B-F098-4903-B91D-4BE4E6716E8F}" type="presOf" srcId="{173A1867-FC60-49CF-B727-45598F35383C}" destId="{5186D1A8-71FB-4AF0-8FC1-AC414906EFEF}" srcOrd="0" destOrd="0" presId="urn:microsoft.com/office/officeart/2005/8/layout/vProcess5"/>
    <dgm:cxn modelId="{C00475A4-A6F0-4A7A-A064-459FDFAE39FB}" type="presOf" srcId="{83D9A98F-28AF-4DA4-85B9-AB00B30ED456}" destId="{897D838D-362B-4B48-804C-28260A951AB4}" srcOrd="1" destOrd="0" presId="urn:microsoft.com/office/officeart/2005/8/layout/vProcess5"/>
    <dgm:cxn modelId="{949EA9B2-7A8E-4B23-9B4D-35861BA7769B}" type="presOf" srcId="{3928BBB8-B48C-4648-8D07-E8DB109AFB75}" destId="{A41A1AAB-B667-4FC9-80D4-F8C30D1DF47A}" srcOrd="1" destOrd="0" presId="urn:microsoft.com/office/officeart/2005/8/layout/vProcess5"/>
    <dgm:cxn modelId="{992EA7B4-2EBD-4B18-B8F6-9874B83990ED}" type="presOf" srcId="{0DCC76F7-B4B0-4C68-A8D5-A6E1F5801B0D}" destId="{EC59D162-FA0D-426E-8A52-B437AE36F1EC}" srcOrd="0" destOrd="0" presId="urn:microsoft.com/office/officeart/2005/8/layout/vProcess5"/>
    <dgm:cxn modelId="{06F901B8-15E9-47C5-BDC3-8C262F6B7597}" type="presOf" srcId="{83D9A98F-28AF-4DA4-85B9-AB00B30ED456}" destId="{C16F417F-A0AA-4EA4-B996-C7288FF7B95B}" srcOrd="0" destOrd="0" presId="urn:microsoft.com/office/officeart/2005/8/layout/vProcess5"/>
    <dgm:cxn modelId="{1239C1B8-F77D-4639-B8A4-5FA47AF66DD8}" type="presOf" srcId="{20A8F9F0-DB15-49AF-83B9-60B618914511}" destId="{A12FFBE0-18A3-4A92-A7E8-1CCE3F6CC142}" srcOrd="0" destOrd="0" presId="urn:microsoft.com/office/officeart/2005/8/layout/vProcess5"/>
    <dgm:cxn modelId="{9B5A00BC-4DBE-4688-B255-485AD7ADCC6E}" srcId="{173A1867-FC60-49CF-B727-45598F35383C}" destId="{CABA9801-2953-4394-965B-5DBD930F4F29}" srcOrd="2" destOrd="0" parTransId="{9BEBCFD8-3A68-47BF-A110-8063E2F9DBF3}" sibTransId="{0DCC76F7-B4B0-4C68-A8D5-A6E1F5801B0D}"/>
    <dgm:cxn modelId="{A17727BF-8B00-4AE5-8C8A-94537072B980}" srcId="{173A1867-FC60-49CF-B727-45598F35383C}" destId="{25D3B4F9-5C4B-4D77-87C4-32F7D7F049C4}" srcOrd="4" destOrd="0" parTransId="{D71FBDFE-0054-4B4F-8A5B-CE7D5F84DD11}" sibTransId="{7D4DC34C-3834-4BC2-B71E-5750DAA25435}"/>
    <dgm:cxn modelId="{5EC715D0-7A80-449E-9656-E6A46AD13D25}" type="presOf" srcId="{25D3B4F9-5C4B-4D77-87C4-32F7D7F049C4}" destId="{200258BA-2B57-42BC-B589-8BD878C532CE}" srcOrd="0" destOrd="0" presId="urn:microsoft.com/office/officeart/2005/8/layout/vProcess5"/>
    <dgm:cxn modelId="{2D0D49E7-4D25-4C87-BFD7-02117E9C76AF}" type="presOf" srcId="{CABA9801-2953-4394-965B-5DBD930F4F29}" destId="{C8C4FD7B-6CFC-407B-87D3-B72C63DBEE28}" srcOrd="1" destOrd="0" presId="urn:microsoft.com/office/officeart/2005/8/layout/vProcess5"/>
    <dgm:cxn modelId="{19EC88ED-BC4B-4975-B28C-1E1CB8210DB2}" type="presOf" srcId="{3928BBB8-B48C-4648-8D07-E8DB109AFB75}" destId="{693147FB-66EC-4702-BBB0-2264BA00A184}" srcOrd="0" destOrd="0" presId="urn:microsoft.com/office/officeart/2005/8/layout/vProcess5"/>
    <dgm:cxn modelId="{53562AFB-FD23-4FFD-9AA9-E02DD69F9EBA}" srcId="{173A1867-FC60-49CF-B727-45598F35383C}" destId="{3928BBB8-B48C-4648-8D07-E8DB109AFB75}" srcOrd="1" destOrd="0" parTransId="{E8DCC6B2-33E1-4B83-9B5C-40E3CF230004}" sibTransId="{D21DDBE1-C8F6-4133-9E5F-633450FA5FF0}"/>
    <dgm:cxn modelId="{6DB2224F-F58F-4CE7-8DE3-EDD793446BB0}" type="presParOf" srcId="{5186D1A8-71FB-4AF0-8FC1-AC414906EFEF}" destId="{0E1CABEE-5F5D-427A-90D7-D0BF76FE4BA0}" srcOrd="0" destOrd="0" presId="urn:microsoft.com/office/officeart/2005/8/layout/vProcess5"/>
    <dgm:cxn modelId="{2BF814EF-90E7-44BC-BAB5-FA84249534CF}" type="presParOf" srcId="{5186D1A8-71FB-4AF0-8FC1-AC414906EFEF}" destId="{C16F417F-A0AA-4EA4-B996-C7288FF7B95B}" srcOrd="1" destOrd="0" presId="urn:microsoft.com/office/officeart/2005/8/layout/vProcess5"/>
    <dgm:cxn modelId="{4B6EB8A9-4E1A-4274-9FA9-12652CF1AF8E}" type="presParOf" srcId="{5186D1A8-71FB-4AF0-8FC1-AC414906EFEF}" destId="{693147FB-66EC-4702-BBB0-2264BA00A184}" srcOrd="2" destOrd="0" presId="urn:microsoft.com/office/officeart/2005/8/layout/vProcess5"/>
    <dgm:cxn modelId="{38CE4D93-E700-4A9D-B212-63E34E870101}" type="presParOf" srcId="{5186D1A8-71FB-4AF0-8FC1-AC414906EFEF}" destId="{04F50730-BBCD-4750-8E63-673479CDFABC}" srcOrd="3" destOrd="0" presId="urn:microsoft.com/office/officeart/2005/8/layout/vProcess5"/>
    <dgm:cxn modelId="{66F668C7-88C5-45FC-A7F4-6E490DE85453}" type="presParOf" srcId="{5186D1A8-71FB-4AF0-8FC1-AC414906EFEF}" destId="{A12FFBE0-18A3-4A92-A7E8-1CCE3F6CC142}" srcOrd="4" destOrd="0" presId="urn:microsoft.com/office/officeart/2005/8/layout/vProcess5"/>
    <dgm:cxn modelId="{3E4C1C4E-3971-40B8-B55D-4072F12F66E2}" type="presParOf" srcId="{5186D1A8-71FB-4AF0-8FC1-AC414906EFEF}" destId="{200258BA-2B57-42BC-B589-8BD878C532CE}" srcOrd="5" destOrd="0" presId="urn:microsoft.com/office/officeart/2005/8/layout/vProcess5"/>
    <dgm:cxn modelId="{9F84A118-49C3-43E9-BFA3-3D9DA8491621}" type="presParOf" srcId="{5186D1A8-71FB-4AF0-8FC1-AC414906EFEF}" destId="{F2F3006A-0255-4FE3-B16A-11974EF5E367}" srcOrd="6" destOrd="0" presId="urn:microsoft.com/office/officeart/2005/8/layout/vProcess5"/>
    <dgm:cxn modelId="{B3195E41-0958-41AF-B65F-380974142F71}" type="presParOf" srcId="{5186D1A8-71FB-4AF0-8FC1-AC414906EFEF}" destId="{8588638D-3161-4A2D-8855-77EE69C4317D}" srcOrd="7" destOrd="0" presId="urn:microsoft.com/office/officeart/2005/8/layout/vProcess5"/>
    <dgm:cxn modelId="{7E22572D-A479-4B2A-A477-BD5E0957FDEE}" type="presParOf" srcId="{5186D1A8-71FB-4AF0-8FC1-AC414906EFEF}" destId="{EC59D162-FA0D-426E-8A52-B437AE36F1EC}" srcOrd="8" destOrd="0" presId="urn:microsoft.com/office/officeart/2005/8/layout/vProcess5"/>
    <dgm:cxn modelId="{9C9AF6E3-44C0-47E0-90FA-57A380B17CE5}" type="presParOf" srcId="{5186D1A8-71FB-4AF0-8FC1-AC414906EFEF}" destId="{AD72B285-051D-4BA9-96D4-24385A0D69B5}" srcOrd="9" destOrd="0" presId="urn:microsoft.com/office/officeart/2005/8/layout/vProcess5"/>
    <dgm:cxn modelId="{BB7F924C-4FFD-45F9-9CED-B0C5D91A5960}" type="presParOf" srcId="{5186D1A8-71FB-4AF0-8FC1-AC414906EFEF}" destId="{897D838D-362B-4B48-804C-28260A951AB4}" srcOrd="10" destOrd="0" presId="urn:microsoft.com/office/officeart/2005/8/layout/vProcess5"/>
    <dgm:cxn modelId="{8359C78E-6D9B-425D-B7A3-2F7FC3895B0D}" type="presParOf" srcId="{5186D1A8-71FB-4AF0-8FC1-AC414906EFEF}" destId="{A41A1AAB-B667-4FC9-80D4-F8C30D1DF47A}" srcOrd="11" destOrd="0" presId="urn:microsoft.com/office/officeart/2005/8/layout/vProcess5"/>
    <dgm:cxn modelId="{4CD6B2E3-DA90-4E8B-BDA5-2ECF0D39ECAD}" type="presParOf" srcId="{5186D1A8-71FB-4AF0-8FC1-AC414906EFEF}" destId="{C8C4FD7B-6CFC-407B-87D3-B72C63DBEE28}" srcOrd="12" destOrd="0" presId="urn:microsoft.com/office/officeart/2005/8/layout/vProcess5"/>
    <dgm:cxn modelId="{4C5FE467-3E94-421F-AD76-3E0265AF53A9}" type="presParOf" srcId="{5186D1A8-71FB-4AF0-8FC1-AC414906EFEF}" destId="{E45849E2-5091-4222-A3D1-CCE26020F80F}" srcOrd="13" destOrd="0" presId="urn:microsoft.com/office/officeart/2005/8/layout/vProcess5"/>
    <dgm:cxn modelId="{6F8C9E52-2F69-433A-9999-AEDE29262208}" type="presParOf" srcId="{5186D1A8-71FB-4AF0-8FC1-AC414906EFEF}" destId="{91C82705-BDEC-48D5-9B71-9CB3B6209D5F}"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F417F-A0AA-4EA4-B996-C7288FF7B95B}">
      <dsp:nvSpPr>
        <dsp:cNvPr id="0" name=""/>
        <dsp:cNvSpPr/>
      </dsp:nvSpPr>
      <dsp:spPr>
        <a:xfrm>
          <a:off x="338089" y="102494"/>
          <a:ext cx="2592985" cy="914897"/>
        </a:xfrm>
        <a:prstGeom prst="roundRect">
          <a:avLst>
            <a:gd name="adj" fmla="val 10000"/>
          </a:avLst>
        </a:prstGeom>
        <a:solidFill>
          <a:schemeClr val="accent5">
            <a:alpha val="50000"/>
          </a:schemeClr>
        </a:solidFill>
        <a:ln>
          <a:noFill/>
          <a:headEnd type="none" w="med" len="med"/>
          <a:tailEnd type="none" w="med" len="med"/>
        </a:ln>
        <a:effectLst/>
      </dsp:spPr>
      <dsp:style>
        <a:lnRef idx="0">
          <a:scrgbClr r="0" g="0" b="0"/>
        </a:lnRef>
        <a:fillRef idx="0">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Aharoni" panose="02010803020104030203" pitchFamily="2" charset="-79"/>
              <a:cs typeface="Aharoni" panose="02010803020104030203" pitchFamily="2" charset="-79"/>
            </a:rPr>
            <a:t>Data Input </a:t>
          </a:r>
          <a:r>
            <a:rPr lang="en-IN" sz="1400" kern="1200" dirty="0">
              <a:latin typeface="Aharoni" panose="02010803020104030203" pitchFamily="2" charset="-79"/>
              <a:cs typeface="Aharoni" panose="02010803020104030203" pitchFamily="2" charset="-79"/>
            </a:rPr>
            <a:t>(Raw Text)</a:t>
          </a:r>
        </a:p>
      </dsp:txBody>
      <dsp:txXfrm>
        <a:off x="364885" y="129290"/>
        <a:ext cx="1323596" cy="861305"/>
      </dsp:txXfrm>
    </dsp:sp>
    <dsp:sp modelId="{693147FB-66EC-4702-BBB0-2264BA00A184}">
      <dsp:nvSpPr>
        <dsp:cNvPr id="0" name=""/>
        <dsp:cNvSpPr/>
      </dsp:nvSpPr>
      <dsp:spPr>
        <a:xfrm>
          <a:off x="318840" y="1149086"/>
          <a:ext cx="2664037" cy="779682"/>
        </a:xfrm>
        <a:prstGeom prst="roundRect">
          <a:avLst>
            <a:gd name="adj" fmla="val 10000"/>
          </a:avLst>
        </a:prstGeom>
        <a:solidFill>
          <a:schemeClr val="lt1"/>
        </a:solidFill>
        <a:ln w="12700" cap="flat" cmpd="sng" algn="ctr">
          <a:solidFill>
            <a:schemeClr val="accent5"/>
          </a:solidFill>
          <a:prstDash val="solid"/>
          <a:miter lim="800000"/>
          <a:headEnd type="none" w="med" len="med"/>
          <a:tailEnd type="none" w="med" len="me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Aharoni" panose="02010803020104030203" pitchFamily="2" charset="-79"/>
              <a:cs typeface="Aharoni" panose="02010803020104030203" pitchFamily="2" charset="-79"/>
            </a:rPr>
            <a:t>Processing </a:t>
          </a:r>
        </a:p>
        <a:p>
          <a:pPr marL="0" lvl="0" indent="0" algn="l" defTabSz="711200">
            <a:lnSpc>
              <a:spcPct val="90000"/>
            </a:lnSpc>
            <a:spcBef>
              <a:spcPct val="0"/>
            </a:spcBef>
            <a:spcAft>
              <a:spcPct val="35000"/>
            </a:spcAft>
            <a:buNone/>
          </a:pPr>
          <a:r>
            <a:rPr lang="en-IN" sz="1300" kern="1200" dirty="0">
              <a:latin typeface="Aharoni" panose="02010803020104030203" pitchFamily="2" charset="-79"/>
              <a:cs typeface="Aharoni" panose="02010803020104030203" pitchFamily="2" charset="-79"/>
            </a:rPr>
            <a:t>(Tokenization, Stemming, Noise Removal.</a:t>
          </a:r>
        </a:p>
      </dsp:txBody>
      <dsp:txXfrm>
        <a:off x="341676" y="1171922"/>
        <a:ext cx="1705649" cy="734010"/>
      </dsp:txXfrm>
    </dsp:sp>
    <dsp:sp modelId="{04F50730-BBCD-4750-8E63-673479CDFABC}">
      <dsp:nvSpPr>
        <dsp:cNvPr id="0" name=""/>
        <dsp:cNvSpPr/>
      </dsp:nvSpPr>
      <dsp:spPr>
        <a:xfrm>
          <a:off x="325414" y="2150893"/>
          <a:ext cx="2702537" cy="1012032"/>
        </a:xfrm>
        <a:prstGeom prst="roundRect">
          <a:avLst>
            <a:gd name="adj" fmla="val 10000"/>
          </a:avLst>
        </a:prstGeom>
        <a:solidFill>
          <a:schemeClr val="accent5">
            <a:alpha val="50000"/>
          </a:schemeClr>
        </a:solidFill>
        <a:ln>
          <a:noFill/>
          <a:headEnd type="none" w="med" len="med"/>
          <a:tailEnd type="none" w="med" len="med"/>
        </a:ln>
        <a:effectLst/>
      </dsp:spPr>
      <dsp:style>
        <a:lnRef idx="0">
          <a:scrgbClr r="0" g="0" b="0"/>
        </a:lnRef>
        <a:fillRef idx="0">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Aharoni" panose="02010803020104030203" pitchFamily="2" charset="-79"/>
              <a:cs typeface="Aharoni" panose="02010803020104030203" pitchFamily="2" charset="-79"/>
            </a:rPr>
            <a:t>Feature Extraction</a:t>
          </a:r>
        </a:p>
        <a:p>
          <a:pPr marL="0" lvl="0" indent="0" algn="l" defTabSz="711200">
            <a:lnSpc>
              <a:spcPct val="90000"/>
            </a:lnSpc>
            <a:spcBef>
              <a:spcPct val="0"/>
            </a:spcBef>
            <a:spcAft>
              <a:spcPct val="35000"/>
            </a:spcAft>
            <a:buNone/>
          </a:pPr>
          <a:r>
            <a:rPr lang="en-IN" sz="1300" kern="1200" dirty="0">
              <a:latin typeface="Aharoni" panose="02010803020104030203" pitchFamily="2" charset="-79"/>
              <a:cs typeface="Aharoni" panose="02010803020104030203" pitchFamily="2" charset="-79"/>
            </a:rPr>
            <a:t>(Text Vectorization, TF-IDF, Word Embeddings)</a:t>
          </a:r>
        </a:p>
      </dsp:txBody>
      <dsp:txXfrm>
        <a:off x="355055" y="2180534"/>
        <a:ext cx="1717349" cy="952750"/>
      </dsp:txXfrm>
    </dsp:sp>
    <dsp:sp modelId="{A12FFBE0-18A3-4A92-A7E8-1CCE3F6CC142}">
      <dsp:nvSpPr>
        <dsp:cNvPr id="0" name=""/>
        <dsp:cNvSpPr/>
      </dsp:nvSpPr>
      <dsp:spPr>
        <a:xfrm>
          <a:off x="286220" y="3358163"/>
          <a:ext cx="2714492" cy="1195255"/>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Aharoni" panose="02010803020104030203" pitchFamily="2" charset="-79"/>
              <a:cs typeface="Aharoni" panose="02010803020104030203" pitchFamily="2" charset="-79"/>
            </a:rPr>
            <a:t>Algorithm Integration</a:t>
          </a:r>
        </a:p>
        <a:p>
          <a:pPr marL="0" lvl="0" indent="0" algn="l" defTabSz="711200">
            <a:lnSpc>
              <a:spcPct val="90000"/>
            </a:lnSpc>
            <a:spcBef>
              <a:spcPct val="0"/>
            </a:spcBef>
            <a:spcAft>
              <a:spcPct val="35000"/>
            </a:spcAft>
            <a:buNone/>
          </a:pPr>
          <a:r>
            <a:rPr lang="en-IN" sz="1300" kern="1200" dirty="0">
              <a:latin typeface="Aharoni" panose="02010803020104030203" pitchFamily="2" charset="-79"/>
              <a:cs typeface="Aharoni" panose="02010803020104030203" pitchFamily="2" charset="-79"/>
            </a:rPr>
            <a:t>(Logistic Regression, SVM, Naïve Bayes, Random Forest)</a:t>
          </a:r>
        </a:p>
      </dsp:txBody>
      <dsp:txXfrm>
        <a:off x="321228" y="3393171"/>
        <a:ext cx="1714474" cy="1125239"/>
      </dsp:txXfrm>
    </dsp:sp>
    <dsp:sp modelId="{200258BA-2B57-42BC-B589-8BD878C532CE}">
      <dsp:nvSpPr>
        <dsp:cNvPr id="0" name=""/>
        <dsp:cNvSpPr/>
      </dsp:nvSpPr>
      <dsp:spPr>
        <a:xfrm>
          <a:off x="286221" y="4721377"/>
          <a:ext cx="2963428" cy="1167765"/>
        </a:xfrm>
        <a:prstGeom prst="roundRect">
          <a:avLst>
            <a:gd name="adj" fmla="val 10000"/>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Aharoni" panose="02010803020104030203" pitchFamily="2" charset="-79"/>
              <a:cs typeface="Aharoni" panose="02010803020104030203" pitchFamily="2" charset="-79"/>
            </a:rPr>
            <a:t>Real-Time Analysis</a:t>
          </a:r>
        </a:p>
        <a:p>
          <a:pPr marL="0" lvl="0" indent="0" algn="l" defTabSz="622300">
            <a:lnSpc>
              <a:spcPct val="90000"/>
            </a:lnSpc>
            <a:spcBef>
              <a:spcPct val="0"/>
            </a:spcBef>
            <a:spcAft>
              <a:spcPct val="35000"/>
            </a:spcAft>
            <a:buNone/>
          </a:pPr>
          <a:r>
            <a:rPr lang="en-IN" sz="1400" kern="1200" dirty="0">
              <a:latin typeface="Aharoni" panose="02010803020104030203" pitchFamily="2" charset="-79"/>
              <a:cs typeface="Aharoni" panose="02010803020104030203" pitchFamily="2" charset="-79"/>
            </a:rPr>
            <a:t>(Sentiment Classification, Output)</a:t>
          </a:r>
        </a:p>
      </dsp:txBody>
      <dsp:txXfrm>
        <a:off x="320424" y="4755580"/>
        <a:ext cx="1879732" cy="1099359"/>
      </dsp:txXfrm>
    </dsp:sp>
    <dsp:sp modelId="{F2F3006A-0255-4FE3-B16A-11974EF5E367}">
      <dsp:nvSpPr>
        <dsp:cNvPr id="0" name=""/>
        <dsp:cNvSpPr/>
      </dsp:nvSpPr>
      <dsp:spPr>
        <a:xfrm flipH="1">
          <a:off x="2619637" y="604635"/>
          <a:ext cx="171635" cy="759047"/>
        </a:xfrm>
        <a:prstGeom prst="downArrow">
          <a:avLst>
            <a:gd name="adj1" fmla="val 55000"/>
            <a:gd name="adj2" fmla="val 45000"/>
          </a:avLst>
        </a:prstGeom>
        <a:solidFill>
          <a:schemeClr val="dk1"/>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IN" sz="3500" kern="1200"/>
        </a:p>
      </dsp:txBody>
      <dsp:txXfrm>
        <a:off x="2658255" y="604635"/>
        <a:ext cx="94399" cy="716567"/>
      </dsp:txXfrm>
    </dsp:sp>
    <dsp:sp modelId="{8588638D-3161-4A2D-8855-77EE69C4317D}">
      <dsp:nvSpPr>
        <dsp:cNvPr id="0" name=""/>
        <dsp:cNvSpPr/>
      </dsp:nvSpPr>
      <dsp:spPr>
        <a:xfrm>
          <a:off x="2649669" y="1635564"/>
          <a:ext cx="172068" cy="759047"/>
        </a:xfrm>
        <a:prstGeom prst="downArrow">
          <a:avLst>
            <a:gd name="adj1" fmla="val 55000"/>
            <a:gd name="adj2" fmla="val 45000"/>
          </a:avLst>
        </a:prstGeom>
        <a:solidFill>
          <a:schemeClr val="dk1"/>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IN" sz="3500" kern="1200" dirty="0"/>
        </a:p>
      </dsp:txBody>
      <dsp:txXfrm>
        <a:off x="2688384" y="1635564"/>
        <a:ext cx="94638" cy="716460"/>
      </dsp:txXfrm>
    </dsp:sp>
    <dsp:sp modelId="{EC59D162-FA0D-426E-8A52-B437AE36F1EC}">
      <dsp:nvSpPr>
        <dsp:cNvPr id="0" name=""/>
        <dsp:cNvSpPr/>
      </dsp:nvSpPr>
      <dsp:spPr>
        <a:xfrm flipH="1">
          <a:off x="2642357" y="2894001"/>
          <a:ext cx="158716" cy="759047"/>
        </a:xfrm>
        <a:prstGeom prst="downArrow">
          <a:avLst>
            <a:gd name="adj1" fmla="val 55000"/>
            <a:gd name="adj2" fmla="val 45000"/>
          </a:avLst>
        </a:prstGeom>
        <a:solidFill>
          <a:schemeClr val="dk1"/>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IN" sz="3500" kern="1200"/>
        </a:p>
      </dsp:txBody>
      <dsp:txXfrm>
        <a:off x="2678068" y="2894001"/>
        <a:ext cx="87294" cy="719765"/>
      </dsp:txXfrm>
    </dsp:sp>
    <dsp:sp modelId="{AD72B285-051D-4BA9-96D4-24385A0D69B5}">
      <dsp:nvSpPr>
        <dsp:cNvPr id="0" name=""/>
        <dsp:cNvSpPr/>
      </dsp:nvSpPr>
      <dsp:spPr>
        <a:xfrm>
          <a:off x="2657432" y="4276258"/>
          <a:ext cx="168705" cy="759047"/>
        </a:xfrm>
        <a:prstGeom prst="downArrow">
          <a:avLst>
            <a:gd name="adj1" fmla="val 55000"/>
            <a:gd name="adj2" fmla="val 45000"/>
          </a:avLst>
        </a:prstGeom>
        <a:solidFill>
          <a:schemeClr val="dk1"/>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IN" sz="3500" kern="1200"/>
        </a:p>
      </dsp:txBody>
      <dsp:txXfrm>
        <a:off x="2695391" y="4276258"/>
        <a:ext cx="92787" cy="71729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03640-238C-44B8-8C1B-8A6E6BAC95C4}" type="datetimeFigureOut">
              <a:rPr lang="en-IN" smtClean="0"/>
              <a:t>09-01-2025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518EAC-3601-46E3-BAAF-10096925F99B}" type="slidenum">
              <a:rPr lang="en-IN" smtClean="0"/>
              <a:t>‹#›</a:t>
            </a:fld>
            <a:endParaRPr lang="en-IN"/>
          </a:p>
        </p:txBody>
      </p:sp>
    </p:spTree>
    <p:extLst>
      <p:ext uri="{BB962C8B-B14F-4D97-AF65-F5344CB8AC3E}">
        <p14:creationId xmlns:p14="http://schemas.microsoft.com/office/powerpoint/2010/main" val="244745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518EAC-3601-46E3-BAAF-10096925F99B}" type="slidenum">
              <a:rPr lang="en-IN" smtClean="0"/>
              <a:t>4</a:t>
            </a:fld>
            <a:endParaRPr lang="en-IN"/>
          </a:p>
        </p:txBody>
      </p:sp>
    </p:spTree>
    <p:extLst>
      <p:ext uri="{BB962C8B-B14F-4D97-AF65-F5344CB8AC3E}">
        <p14:creationId xmlns:p14="http://schemas.microsoft.com/office/powerpoint/2010/main" val="1388687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B0214-C0AE-B8B3-C042-6B684311C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E0561E-40CE-78DA-0FF0-AEC46BD112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FA0F7-93F3-1F74-5C41-11D09BB3E33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C7B1139-A45C-2E05-A251-79423DDB0BEE}"/>
              </a:ext>
            </a:extLst>
          </p:cNvPr>
          <p:cNvSpPr>
            <a:spLocks noGrp="1"/>
          </p:cNvSpPr>
          <p:nvPr>
            <p:ph type="sldNum" sz="quarter" idx="5"/>
          </p:nvPr>
        </p:nvSpPr>
        <p:spPr/>
        <p:txBody>
          <a:bodyPr/>
          <a:lstStyle/>
          <a:p>
            <a:fld id="{82518EAC-3601-46E3-BAAF-10096925F99B}" type="slidenum">
              <a:rPr lang="en-IN" smtClean="0"/>
              <a:t>18</a:t>
            </a:fld>
            <a:endParaRPr lang="en-IN"/>
          </a:p>
        </p:txBody>
      </p:sp>
    </p:spTree>
    <p:extLst>
      <p:ext uri="{BB962C8B-B14F-4D97-AF65-F5344CB8AC3E}">
        <p14:creationId xmlns:p14="http://schemas.microsoft.com/office/powerpoint/2010/main" val="311315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44A66-0D76-5989-CAF6-22BC90A8F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EF5397-A704-E8BA-3FE7-27C6BAF84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29ECBF-F87A-60E2-7B0A-33695581433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D73BE95-6889-6D38-0FEA-F617326F3634}"/>
              </a:ext>
            </a:extLst>
          </p:cNvPr>
          <p:cNvSpPr>
            <a:spLocks noGrp="1"/>
          </p:cNvSpPr>
          <p:nvPr>
            <p:ph type="sldNum" sz="quarter" idx="5"/>
          </p:nvPr>
        </p:nvSpPr>
        <p:spPr/>
        <p:txBody>
          <a:bodyPr/>
          <a:lstStyle/>
          <a:p>
            <a:fld id="{82518EAC-3601-46E3-BAAF-10096925F99B}" type="slidenum">
              <a:rPr lang="en-IN" smtClean="0"/>
              <a:t>19</a:t>
            </a:fld>
            <a:endParaRPr lang="en-IN"/>
          </a:p>
        </p:txBody>
      </p:sp>
    </p:spTree>
    <p:extLst>
      <p:ext uri="{BB962C8B-B14F-4D97-AF65-F5344CB8AC3E}">
        <p14:creationId xmlns:p14="http://schemas.microsoft.com/office/powerpoint/2010/main" val="2678592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53990-0C4E-E0B3-87D2-062DB3FEF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D6844B-807F-CC69-1E46-7F88EF35A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321A1-82D3-BA6C-2224-9136D007A49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091CCF0-9C57-3407-CE41-449436EAEB9A}"/>
              </a:ext>
            </a:extLst>
          </p:cNvPr>
          <p:cNvSpPr>
            <a:spLocks noGrp="1"/>
          </p:cNvSpPr>
          <p:nvPr>
            <p:ph type="sldNum" sz="quarter" idx="5"/>
          </p:nvPr>
        </p:nvSpPr>
        <p:spPr/>
        <p:txBody>
          <a:bodyPr/>
          <a:lstStyle/>
          <a:p>
            <a:fld id="{82518EAC-3601-46E3-BAAF-10096925F99B}" type="slidenum">
              <a:rPr lang="en-IN" smtClean="0"/>
              <a:t>20</a:t>
            </a:fld>
            <a:endParaRPr lang="en-IN"/>
          </a:p>
        </p:txBody>
      </p:sp>
    </p:spTree>
    <p:extLst>
      <p:ext uri="{BB962C8B-B14F-4D97-AF65-F5344CB8AC3E}">
        <p14:creationId xmlns:p14="http://schemas.microsoft.com/office/powerpoint/2010/main" val="2565500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BDC16-989E-99CE-C942-126993B7B6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49B54-1173-F6F5-3403-F204B66DD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E35C75-4A02-0975-874A-F471883B693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55EAA58-8DB4-E954-BD50-6AB5312DF946}"/>
              </a:ext>
            </a:extLst>
          </p:cNvPr>
          <p:cNvSpPr>
            <a:spLocks noGrp="1"/>
          </p:cNvSpPr>
          <p:nvPr>
            <p:ph type="sldNum" sz="quarter" idx="5"/>
          </p:nvPr>
        </p:nvSpPr>
        <p:spPr/>
        <p:txBody>
          <a:bodyPr/>
          <a:lstStyle/>
          <a:p>
            <a:fld id="{82518EAC-3601-46E3-BAAF-10096925F99B}" type="slidenum">
              <a:rPr lang="en-IN" smtClean="0"/>
              <a:t>21</a:t>
            </a:fld>
            <a:endParaRPr lang="en-IN"/>
          </a:p>
        </p:txBody>
      </p:sp>
    </p:spTree>
    <p:extLst>
      <p:ext uri="{BB962C8B-B14F-4D97-AF65-F5344CB8AC3E}">
        <p14:creationId xmlns:p14="http://schemas.microsoft.com/office/powerpoint/2010/main" val="199234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02368-2A40-E717-A5A9-9508C1727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724783-1E5C-2D1D-5D4A-D064E650E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BCA61A-601F-2A9C-22BA-1C66C7539B8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7CFC4C4-3B60-C338-95B1-2E02126A0B76}"/>
              </a:ext>
            </a:extLst>
          </p:cNvPr>
          <p:cNvSpPr>
            <a:spLocks noGrp="1"/>
          </p:cNvSpPr>
          <p:nvPr>
            <p:ph type="sldNum" sz="quarter" idx="5"/>
          </p:nvPr>
        </p:nvSpPr>
        <p:spPr/>
        <p:txBody>
          <a:bodyPr/>
          <a:lstStyle/>
          <a:p>
            <a:fld id="{82518EAC-3601-46E3-BAAF-10096925F99B}" type="slidenum">
              <a:rPr lang="en-IN" smtClean="0"/>
              <a:t>22</a:t>
            </a:fld>
            <a:endParaRPr lang="en-IN"/>
          </a:p>
        </p:txBody>
      </p:sp>
    </p:spTree>
    <p:extLst>
      <p:ext uri="{BB962C8B-B14F-4D97-AF65-F5344CB8AC3E}">
        <p14:creationId xmlns:p14="http://schemas.microsoft.com/office/powerpoint/2010/main" val="632262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10834-9E1A-C620-C327-0E141A71BB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74755-B967-4B56-9653-74FA3483AC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AA9A9-357F-2F3A-CBA6-C7D9FE0EDFB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2716DCD-3509-BAC6-52A2-DF891AB2F058}"/>
              </a:ext>
            </a:extLst>
          </p:cNvPr>
          <p:cNvSpPr>
            <a:spLocks noGrp="1"/>
          </p:cNvSpPr>
          <p:nvPr>
            <p:ph type="sldNum" sz="quarter" idx="5"/>
          </p:nvPr>
        </p:nvSpPr>
        <p:spPr/>
        <p:txBody>
          <a:bodyPr/>
          <a:lstStyle/>
          <a:p>
            <a:fld id="{82518EAC-3601-46E3-BAAF-10096925F99B}" type="slidenum">
              <a:rPr lang="en-IN" smtClean="0"/>
              <a:t>23</a:t>
            </a:fld>
            <a:endParaRPr lang="en-IN"/>
          </a:p>
        </p:txBody>
      </p:sp>
    </p:spTree>
    <p:extLst>
      <p:ext uri="{BB962C8B-B14F-4D97-AF65-F5344CB8AC3E}">
        <p14:creationId xmlns:p14="http://schemas.microsoft.com/office/powerpoint/2010/main" val="37605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518EAC-3601-46E3-BAAF-10096925F99B}" type="slidenum">
              <a:rPr lang="en-IN" smtClean="0"/>
              <a:t>8</a:t>
            </a:fld>
            <a:endParaRPr lang="en-IN"/>
          </a:p>
        </p:txBody>
      </p:sp>
    </p:spTree>
    <p:extLst>
      <p:ext uri="{BB962C8B-B14F-4D97-AF65-F5344CB8AC3E}">
        <p14:creationId xmlns:p14="http://schemas.microsoft.com/office/powerpoint/2010/main" val="174725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518EAC-3601-46E3-BAAF-10096925F99B}" type="slidenum">
              <a:rPr lang="en-IN" smtClean="0"/>
              <a:t>11</a:t>
            </a:fld>
            <a:endParaRPr lang="en-IN"/>
          </a:p>
        </p:txBody>
      </p:sp>
    </p:spTree>
    <p:extLst>
      <p:ext uri="{BB962C8B-B14F-4D97-AF65-F5344CB8AC3E}">
        <p14:creationId xmlns:p14="http://schemas.microsoft.com/office/powerpoint/2010/main" val="388839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FC02-14F8-9003-8A83-399B79423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1D36F-3BB2-EAC6-B4F9-0F1DA7C1F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47083-5635-2FE2-1A9F-55EB6E62DE8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760E695-631E-22EF-72E2-3F46C27F31A1}"/>
              </a:ext>
            </a:extLst>
          </p:cNvPr>
          <p:cNvSpPr>
            <a:spLocks noGrp="1"/>
          </p:cNvSpPr>
          <p:nvPr>
            <p:ph type="sldNum" sz="quarter" idx="5"/>
          </p:nvPr>
        </p:nvSpPr>
        <p:spPr/>
        <p:txBody>
          <a:bodyPr/>
          <a:lstStyle/>
          <a:p>
            <a:fld id="{82518EAC-3601-46E3-BAAF-10096925F99B}" type="slidenum">
              <a:rPr lang="en-IN" smtClean="0"/>
              <a:t>12</a:t>
            </a:fld>
            <a:endParaRPr lang="en-IN"/>
          </a:p>
        </p:txBody>
      </p:sp>
    </p:spTree>
    <p:extLst>
      <p:ext uri="{BB962C8B-B14F-4D97-AF65-F5344CB8AC3E}">
        <p14:creationId xmlns:p14="http://schemas.microsoft.com/office/powerpoint/2010/main" val="314548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3492D-2946-A218-0871-B0C8A0E98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C8F2A-D04F-CCF9-CEB6-9510BBE23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0E8EA-AECD-8B5A-A3B3-A6AD5951651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B7E259B-AE40-57E0-DB98-33C1C55A0440}"/>
              </a:ext>
            </a:extLst>
          </p:cNvPr>
          <p:cNvSpPr>
            <a:spLocks noGrp="1"/>
          </p:cNvSpPr>
          <p:nvPr>
            <p:ph type="sldNum" sz="quarter" idx="5"/>
          </p:nvPr>
        </p:nvSpPr>
        <p:spPr/>
        <p:txBody>
          <a:bodyPr/>
          <a:lstStyle/>
          <a:p>
            <a:fld id="{82518EAC-3601-46E3-BAAF-10096925F99B}" type="slidenum">
              <a:rPr lang="en-IN" smtClean="0"/>
              <a:t>13</a:t>
            </a:fld>
            <a:endParaRPr lang="en-IN"/>
          </a:p>
        </p:txBody>
      </p:sp>
    </p:spTree>
    <p:extLst>
      <p:ext uri="{BB962C8B-B14F-4D97-AF65-F5344CB8AC3E}">
        <p14:creationId xmlns:p14="http://schemas.microsoft.com/office/powerpoint/2010/main" val="1169634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3C846-DA55-59DE-C494-78D49BA74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0E962-9697-0F18-77C3-2889327EE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9DDB5-1E48-3EC1-792C-CF95ECFE953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021A896-C44B-5C12-7690-96FC1079B785}"/>
              </a:ext>
            </a:extLst>
          </p:cNvPr>
          <p:cNvSpPr>
            <a:spLocks noGrp="1"/>
          </p:cNvSpPr>
          <p:nvPr>
            <p:ph type="sldNum" sz="quarter" idx="5"/>
          </p:nvPr>
        </p:nvSpPr>
        <p:spPr/>
        <p:txBody>
          <a:bodyPr/>
          <a:lstStyle/>
          <a:p>
            <a:fld id="{82518EAC-3601-46E3-BAAF-10096925F99B}" type="slidenum">
              <a:rPr lang="en-IN" smtClean="0"/>
              <a:t>14</a:t>
            </a:fld>
            <a:endParaRPr lang="en-IN"/>
          </a:p>
        </p:txBody>
      </p:sp>
    </p:spTree>
    <p:extLst>
      <p:ext uri="{BB962C8B-B14F-4D97-AF65-F5344CB8AC3E}">
        <p14:creationId xmlns:p14="http://schemas.microsoft.com/office/powerpoint/2010/main" val="124631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41226-D4FD-183E-456C-F4029630D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E851C0-482D-6E05-0D9F-14D031147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63066-2ED3-1911-4A4A-E1DDD287583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99F459D-052F-9B70-F0F0-9BEC440DB419}"/>
              </a:ext>
            </a:extLst>
          </p:cNvPr>
          <p:cNvSpPr>
            <a:spLocks noGrp="1"/>
          </p:cNvSpPr>
          <p:nvPr>
            <p:ph type="sldNum" sz="quarter" idx="5"/>
          </p:nvPr>
        </p:nvSpPr>
        <p:spPr/>
        <p:txBody>
          <a:bodyPr/>
          <a:lstStyle/>
          <a:p>
            <a:fld id="{82518EAC-3601-46E3-BAAF-10096925F99B}" type="slidenum">
              <a:rPr lang="en-IN" smtClean="0"/>
              <a:t>15</a:t>
            </a:fld>
            <a:endParaRPr lang="en-IN"/>
          </a:p>
        </p:txBody>
      </p:sp>
    </p:spTree>
    <p:extLst>
      <p:ext uri="{BB962C8B-B14F-4D97-AF65-F5344CB8AC3E}">
        <p14:creationId xmlns:p14="http://schemas.microsoft.com/office/powerpoint/2010/main" val="288932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010E3-8B5D-BA1E-90D7-955D1C882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5D85A9-29CC-2C2D-C96D-13E3E1E77F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2D7C7-A50B-6F9C-94E5-732E6943232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CDA8E92-0D26-E8F2-A98F-2BE4D834B863}"/>
              </a:ext>
            </a:extLst>
          </p:cNvPr>
          <p:cNvSpPr>
            <a:spLocks noGrp="1"/>
          </p:cNvSpPr>
          <p:nvPr>
            <p:ph type="sldNum" sz="quarter" idx="5"/>
          </p:nvPr>
        </p:nvSpPr>
        <p:spPr/>
        <p:txBody>
          <a:bodyPr/>
          <a:lstStyle/>
          <a:p>
            <a:fld id="{82518EAC-3601-46E3-BAAF-10096925F99B}" type="slidenum">
              <a:rPr lang="en-IN" smtClean="0"/>
              <a:t>16</a:t>
            </a:fld>
            <a:endParaRPr lang="en-IN"/>
          </a:p>
        </p:txBody>
      </p:sp>
    </p:spTree>
    <p:extLst>
      <p:ext uri="{BB962C8B-B14F-4D97-AF65-F5344CB8AC3E}">
        <p14:creationId xmlns:p14="http://schemas.microsoft.com/office/powerpoint/2010/main" val="1489080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CE178-5724-FD96-AE3D-E6C4FB82BB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48633-B87D-D739-11B1-E9633F0F4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B60190-56A8-43FA-C399-77260C75223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DE052A9-AFE0-E449-1938-0DDB267F1242}"/>
              </a:ext>
            </a:extLst>
          </p:cNvPr>
          <p:cNvSpPr>
            <a:spLocks noGrp="1"/>
          </p:cNvSpPr>
          <p:nvPr>
            <p:ph type="sldNum" sz="quarter" idx="5"/>
          </p:nvPr>
        </p:nvSpPr>
        <p:spPr/>
        <p:txBody>
          <a:bodyPr/>
          <a:lstStyle/>
          <a:p>
            <a:fld id="{82518EAC-3601-46E3-BAAF-10096925F99B}" type="slidenum">
              <a:rPr lang="en-IN" smtClean="0"/>
              <a:t>17</a:t>
            </a:fld>
            <a:endParaRPr lang="en-IN"/>
          </a:p>
        </p:txBody>
      </p:sp>
    </p:spTree>
    <p:extLst>
      <p:ext uri="{BB962C8B-B14F-4D97-AF65-F5344CB8AC3E}">
        <p14:creationId xmlns:p14="http://schemas.microsoft.com/office/powerpoint/2010/main" val="386788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CE71-0895-8E97-FC27-892E75312B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E84F6FE-2705-2721-1ECB-644B3E8688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8E3CEB-1847-89D7-003B-1693DD981B25}"/>
              </a:ext>
            </a:extLst>
          </p:cNvPr>
          <p:cNvSpPr>
            <a:spLocks noGrp="1"/>
          </p:cNvSpPr>
          <p:nvPr>
            <p:ph type="dt" sz="half" idx="10"/>
          </p:nvPr>
        </p:nvSpPr>
        <p:spPr/>
        <p:txBody>
          <a:bodyPr/>
          <a:lstStyle/>
          <a:p>
            <a:fld id="{658E463E-72C4-4DF2-ABC6-79A94D572176}" type="datetimeFigureOut">
              <a:rPr lang="en-IN" smtClean="0"/>
              <a:t>09-01-2025</a:t>
            </a:fld>
            <a:endParaRPr lang="en-IN"/>
          </a:p>
        </p:txBody>
      </p:sp>
      <p:sp>
        <p:nvSpPr>
          <p:cNvPr id="5" name="Footer Placeholder 4">
            <a:extLst>
              <a:ext uri="{FF2B5EF4-FFF2-40B4-BE49-F238E27FC236}">
                <a16:creationId xmlns:a16="http://schemas.microsoft.com/office/drawing/2014/main" id="{6516AD4D-0EDF-6FC9-F2A4-324C07138E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BEBE31-F1D4-EC99-72B7-2B85CD3EEEDC}"/>
              </a:ext>
            </a:extLst>
          </p:cNvPr>
          <p:cNvSpPr>
            <a:spLocks noGrp="1"/>
          </p:cNvSpPr>
          <p:nvPr>
            <p:ph type="sldNum" sz="quarter" idx="12"/>
          </p:nvPr>
        </p:nvSpPr>
        <p:spPr/>
        <p:txBody>
          <a:bodyPr/>
          <a:lstStyle/>
          <a:p>
            <a:fld id="{4D55C8BC-261D-4496-A4D5-22167045FCBA}" type="slidenum">
              <a:rPr lang="en-IN" smtClean="0"/>
              <a:t>‹#›</a:t>
            </a:fld>
            <a:endParaRPr lang="en-IN"/>
          </a:p>
        </p:txBody>
      </p:sp>
    </p:spTree>
    <p:extLst>
      <p:ext uri="{BB962C8B-B14F-4D97-AF65-F5344CB8AC3E}">
        <p14:creationId xmlns:p14="http://schemas.microsoft.com/office/powerpoint/2010/main" val="2133617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55E2-6FA6-FB0D-9CC4-790B59170E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CE19DD-0EC9-1E34-7C9D-D458C05B49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501724-2CA1-8422-D6EE-3C5D29DE5009}"/>
              </a:ext>
            </a:extLst>
          </p:cNvPr>
          <p:cNvSpPr>
            <a:spLocks noGrp="1"/>
          </p:cNvSpPr>
          <p:nvPr>
            <p:ph type="dt" sz="half" idx="10"/>
          </p:nvPr>
        </p:nvSpPr>
        <p:spPr/>
        <p:txBody>
          <a:bodyPr/>
          <a:lstStyle/>
          <a:p>
            <a:fld id="{658E463E-72C4-4DF2-ABC6-79A94D572176}" type="datetimeFigureOut">
              <a:rPr lang="en-IN" smtClean="0"/>
              <a:t>09-01-2025</a:t>
            </a:fld>
            <a:endParaRPr lang="en-IN"/>
          </a:p>
        </p:txBody>
      </p:sp>
      <p:sp>
        <p:nvSpPr>
          <p:cNvPr id="5" name="Footer Placeholder 4">
            <a:extLst>
              <a:ext uri="{FF2B5EF4-FFF2-40B4-BE49-F238E27FC236}">
                <a16:creationId xmlns:a16="http://schemas.microsoft.com/office/drawing/2014/main" id="{C2FECEC0-7EDC-75FB-5BE0-89030637DD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28CF33-2517-0D62-5525-A8191A5B9DB1}"/>
              </a:ext>
            </a:extLst>
          </p:cNvPr>
          <p:cNvSpPr>
            <a:spLocks noGrp="1"/>
          </p:cNvSpPr>
          <p:nvPr>
            <p:ph type="sldNum" sz="quarter" idx="12"/>
          </p:nvPr>
        </p:nvSpPr>
        <p:spPr/>
        <p:txBody>
          <a:bodyPr/>
          <a:lstStyle/>
          <a:p>
            <a:fld id="{4D55C8BC-261D-4496-A4D5-22167045FCBA}" type="slidenum">
              <a:rPr lang="en-IN" smtClean="0"/>
              <a:t>‹#›</a:t>
            </a:fld>
            <a:endParaRPr lang="en-IN"/>
          </a:p>
        </p:txBody>
      </p:sp>
    </p:spTree>
    <p:extLst>
      <p:ext uri="{BB962C8B-B14F-4D97-AF65-F5344CB8AC3E}">
        <p14:creationId xmlns:p14="http://schemas.microsoft.com/office/powerpoint/2010/main" val="2015969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A66A71-F198-986E-1D4C-F936DC055B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B9D832-CE1C-287C-45D7-180A6E5651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D41968-C989-5BE6-0567-27A012CCC667}"/>
              </a:ext>
            </a:extLst>
          </p:cNvPr>
          <p:cNvSpPr>
            <a:spLocks noGrp="1"/>
          </p:cNvSpPr>
          <p:nvPr>
            <p:ph type="dt" sz="half" idx="10"/>
          </p:nvPr>
        </p:nvSpPr>
        <p:spPr/>
        <p:txBody>
          <a:bodyPr/>
          <a:lstStyle/>
          <a:p>
            <a:fld id="{658E463E-72C4-4DF2-ABC6-79A94D572176}" type="datetimeFigureOut">
              <a:rPr lang="en-IN" smtClean="0"/>
              <a:t>09-01-2025</a:t>
            </a:fld>
            <a:endParaRPr lang="en-IN"/>
          </a:p>
        </p:txBody>
      </p:sp>
      <p:sp>
        <p:nvSpPr>
          <p:cNvPr id="5" name="Footer Placeholder 4">
            <a:extLst>
              <a:ext uri="{FF2B5EF4-FFF2-40B4-BE49-F238E27FC236}">
                <a16:creationId xmlns:a16="http://schemas.microsoft.com/office/drawing/2014/main" id="{A56857A7-735C-8D7D-B532-2A6D2F05B0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53C11B-BA4A-E496-1AA5-0E6A715C6BE6}"/>
              </a:ext>
            </a:extLst>
          </p:cNvPr>
          <p:cNvSpPr>
            <a:spLocks noGrp="1"/>
          </p:cNvSpPr>
          <p:nvPr>
            <p:ph type="sldNum" sz="quarter" idx="12"/>
          </p:nvPr>
        </p:nvSpPr>
        <p:spPr/>
        <p:txBody>
          <a:bodyPr/>
          <a:lstStyle/>
          <a:p>
            <a:fld id="{4D55C8BC-261D-4496-A4D5-22167045FCBA}" type="slidenum">
              <a:rPr lang="en-IN" smtClean="0"/>
              <a:t>‹#›</a:t>
            </a:fld>
            <a:endParaRPr lang="en-IN"/>
          </a:p>
        </p:txBody>
      </p:sp>
    </p:spTree>
    <p:extLst>
      <p:ext uri="{BB962C8B-B14F-4D97-AF65-F5344CB8AC3E}">
        <p14:creationId xmlns:p14="http://schemas.microsoft.com/office/powerpoint/2010/main" val="3551177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97B5-BE8E-FAE4-6363-1C8C05DFDC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2AC2AB-7F06-61F0-53EA-716F030DB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13D263-5AFA-6861-F7B1-12BEF15AD1D4}"/>
              </a:ext>
            </a:extLst>
          </p:cNvPr>
          <p:cNvSpPr>
            <a:spLocks noGrp="1"/>
          </p:cNvSpPr>
          <p:nvPr>
            <p:ph type="dt" sz="half" idx="10"/>
          </p:nvPr>
        </p:nvSpPr>
        <p:spPr/>
        <p:txBody>
          <a:bodyPr/>
          <a:lstStyle/>
          <a:p>
            <a:fld id="{658E463E-72C4-4DF2-ABC6-79A94D572176}" type="datetimeFigureOut">
              <a:rPr lang="en-IN" smtClean="0"/>
              <a:t>09-01-2025</a:t>
            </a:fld>
            <a:endParaRPr lang="en-IN"/>
          </a:p>
        </p:txBody>
      </p:sp>
      <p:sp>
        <p:nvSpPr>
          <p:cNvPr id="5" name="Footer Placeholder 4">
            <a:extLst>
              <a:ext uri="{FF2B5EF4-FFF2-40B4-BE49-F238E27FC236}">
                <a16:creationId xmlns:a16="http://schemas.microsoft.com/office/drawing/2014/main" id="{9C068BB4-1273-17F9-5130-77E512FE24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E74EB2-DB95-74A2-131B-FD4A99DE9D52}"/>
              </a:ext>
            </a:extLst>
          </p:cNvPr>
          <p:cNvSpPr>
            <a:spLocks noGrp="1"/>
          </p:cNvSpPr>
          <p:nvPr>
            <p:ph type="sldNum" sz="quarter" idx="12"/>
          </p:nvPr>
        </p:nvSpPr>
        <p:spPr/>
        <p:txBody>
          <a:bodyPr/>
          <a:lstStyle/>
          <a:p>
            <a:fld id="{4D55C8BC-261D-4496-A4D5-22167045FCBA}" type="slidenum">
              <a:rPr lang="en-IN" smtClean="0"/>
              <a:t>‹#›</a:t>
            </a:fld>
            <a:endParaRPr lang="en-IN"/>
          </a:p>
        </p:txBody>
      </p:sp>
    </p:spTree>
    <p:extLst>
      <p:ext uri="{BB962C8B-B14F-4D97-AF65-F5344CB8AC3E}">
        <p14:creationId xmlns:p14="http://schemas.microsoft.com/office/powerpoint/2010/main" val="1509342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2084-7821-59E0-4A57-CA35DBDFE5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92A4AF-5D93-B40C-25A6-FF79F8D6E2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39D089-AE7E-D2C9-8E39-B19988C95771}"/>
              </a:ext>
            </a:extLst>
          </p:cNvPr>
          <p:cNvSpPr>
            <a:spLocks noGrp="1"/>
          </p:cNvSpPr>
          <p:nvPr>
            <p:ph type="dt" sz="half" idx="10"/>
          </p:nvPr>
        </p:nvSpPr>
        <p:spPr/>
        <p:txBody>
          <a:bodyPr/>
          <a:lstStyle/>
          <a:p>
            <a:fld id="{658E463E-72C4-4DF2-ABC6-79A94D572176}" type="datetimeFigureOut">
              <a:rPr lang="en-IN" smtClean="0"/>
              <a:t>09-01-2025</a:t>
            </a:fld>
            <a:endParaRPr lang="en-IN"/>
          </a:p>
        </p:txBody>
      </p:sp>
      <p:sp>
        <p:nvSpPr>
          <p:cNvPr id="5" name="Footer Placeholder 4">
            <a:extLst>
              <a:ext uri="{FF2B5EF4-FFF2-40B4-BE49-F238E27FC236}">
                <a16:creationId xmlns:a16="http://schemas.microsoft.com/office/drawing/2014/main" id="{400111B9-5841-CD56-3F0D-B77623C49D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EE713A-3C9B-5304-55CF-781FA87D4367}"/>
              </a:ext>
            </a:extLst>
          </p:cNvPr>
          <p:cNvSpPr>
            <a:spLocks noGrp="1"/>
          </p:cNvSpPr>
          <p:nvPr>
            <p:ph type="sldNum" sz="quarter" idx="12"/>
          </p:nvPr>
        </p:nvSpPr>
        <p:spPr/>
        <p:txBody>
          <a:bodyPr/>
          <a:lstStyle/>
          <a:p>
            <a:fld id="{4D55C8BC-261D-4496-A4D5-22167045FCBA}" type="slidenum">
              <a:rPr lang="en-IN" smtClean="0"/>
              <a:t>‹#›</a:t>
            </a:fld>
            <a:endParaRPr lang="en-IN"/>
          </a:p>
        </p:txBody>
      </p:sp>
    </p:spTree>
    <p:extLst>
      <p:ext uri="{BB962C8B-B14F-4D97-AF65-F5344CB8AC3E}">
        <p14:creationId xmlns:p14="http://schemas.microsoft.com/office/powerpoint/2010/main" val="1451520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C113-5159-C24B-BA3F-3CF843556D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79EE01-4D0A-4F1F-28C6-92DED46FC6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5C535BD-2876-365D-2C4D-4E9490A49C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C0C65FB-E0E9-8C1E-09C7-138AAC3E01F7}"/>
              </a:ext>
            </a:extLst>
          </p:cNvPr>
          <p:cNvSpPr>
            <a:spLocks noGrp="1"/>
          </p:cNvSpPr>
          <p:nvPr>
            <p:ph type="dt" sz="half" idx="10"/>
          </p:nvPr>
        </p:nvSpPr>
        <p:spPr/>
        <p:txBody>
          <a:bodyPr/>
          <a:lstStyle/>
          <a:p>
            <a:fld id="{658E463E-72C4-4DF2-ABC6-79A94D572176}" type="datetimeFigureOut">
              <a:rPr lang="en-IN" smtClean="0"/>
              <a:t>09-01-2025</a:t>
            </a:fld>
            <a:endParaRPr lang="en-IN"/>
          </a:p>
        </p:txBody>
      </p:sp>
      <p:sp>
        <p:nvSpPr>
          <p:cNvPr id="6" name="Footer Placeholder 5">
            <a:extLst>
              <a:ext uri="{FF2B5EF4-FFF2-40B4-BE49-F238E27FC236}">
                <a16:creationId xmlns:a16="http://schemas.microsoft.com/office/drawing/2014/main" id="{33F05632-69EF-D782-B54A-A5E0ADFC04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5256FC-96AD-1A1C-015F-FBAB1A85FE18}"/>
              </a:ext>
            </a:extLst>
          </p:cNvPr>
          <p:cNvSpPr>
            <a:spLocks noGrp="1"/>
          </p:cNvSpPr>
          <p:nvPr>
            <p:ph type="sldNum" sz="quarter" idx="12"/>
          </p:nvPr>
        </p:nvSpPr>
        <p:spPr/>
        <p:txBody>
          <a:bodyPr/>
          <a:lstStyle/>
          <a:p>
            <a:fld id="{4D55C8BC-261D-4496-A4D5-22167045FCBA}" type="slidenum">
              <a:rPr lang="en-IN" smtClean="0"/>
              <a:t>‹#›</a:t>
            </a:fld>
            <a:endParaRPr lang="en-IN"/>
          </a:p>
        </p:txBody>
      </p:sp>
    </p:spTree>
    <p:extLst>
      <p:ext uri="{BB962C8B-B14F-4D97-AF65-F5344CB8AC3E}">
        <p14:creationId xmlns:p14="http://schemas.microsoft.com/office/powerpoint/2010/main" val="4089668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A636-3AC1-5FE7-FC42-E012FCAD78A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EA48AB-492A-8BF8-143E-BD9A1D2BB3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BFF555-A0FE-03EF-CC48-17DF6CFE28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34E3EE9-1678-45C3-8D8B-DAA95282D0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F7445B-A71A-86FA-7C15-7E0DCEC75F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382A732-5212-12AD-C06B-DAB6D4491E55}"/>
              </a:ext>
            </a:extLst>
          </p:cNvPr>
          <p:cNvSpPr>
            <a:spLocks noGrp="1"/>
          </p:cNvSpPr>
          <p:nvPr>
            <p:ph type="dt" sz="half" idx="10"/>
          </p:nvPr>
        </p:nvSpPr>
        <p:spPr/>
        <p:txBody>
          <a:bodyPr/>
          <a:lstStyle/>
          <a:p>
            <a:fld id="{658E463E-72C4-4DF2-ABC6-79A94D572176}" type="datetimeFigureOut">
              <a:rPr lang="en-IN" smtClean="0"/>
              <a:t>09-01-2025</a:t>
            </a:fld>
            <a:endParaRPr lang="en-IN"/>
          </a:p>
        </p:txBody>
      </p:sp>
      <p:sp>
        <p:nvSpPr>
          <p:cNvPr id="8" name="Footer Placeholder 7">
            <a:extLst>
              <a:ext uri="{FF2B5EF4-FFF2-40B4-BE49-F238E27FC236}">
                <a16:creationId xmlns:a16="http://schemas.microsoft.com/office/drawing/2014/main" id="{2BC0FA4E-6A01-664B-AD48-D193522241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0A0B9FB-D4D2-D4F1-5F4A-60B0C4C3FC72}"/>
              </a:ext>
            </a:extLst>
          </p:cNvPr>
          <p:cNvSpPr>
            <a:spLocks noGrp="1"/>
          </p:cNvSpPr>
          <p:nvPr>
            <p:ph type="sldNum" sz="quarter" idx="12"/>
          </p:nvPr>
        </p:nvSpPr>
        <p:spPr/>
        <p:txBody>
          <a:bodyPr/>
          <a:lstStyle/>
          <a:p>
            <a:fld id="{4D55C8BC-261D-4496-A4D5-22167045FCBA}" type="slidenum">
              <a:rPr lang="en-IN" smtClean="0"/>
              <a:t>‹#›</a:t>
            </a:fld>
            <a:endParaRPr lang="en-IN"/>
          </a:p>
        </p:txBody>
      </p:sp>
    </p:spTree>
    <p:extLst>
      <p:ext uri="{BB962C8B-B14F-4D97-AF65-F5344CB8AC3E}">
        <p14:creationId xmlns:p14="http://schemas.microsoft.com/office/powerpoint/2010/main" val="1786441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5F1C-95A4-59F9-175F-1FFC2B577D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E74B500-8D25-F2EE-C909-9BE2A225E07D}"/>
              </a:ext>
            </a:extLst>
          </p:cNvPr>
          <p:cNvSpPr>
            <a:spLocks noGrp="1"/>
          </p:cNvSpPr>
          <p:nvPr>
            <p:ph type="dt" sz="half" idx="10"/>
          </p:nvPr>
        </p:nvSpPr>
        <p:spPr/>
        <p:txBody>
          <a:bodyPr/>
          <a:lstStyle/>
          <a:p>
            <a:fld id="{658E463E-72C4-4DF2-ABC6-79A94D572176}" type="datetimeFigureOut">
              <a:rPr lang="en-IN" smtClean="0"/>
              <a:t>09-01-2025</a:t>
            </a:fld>
            <a:endParaRPr lang="en-IN"/>
          </a:p>
        </p:txBody>
      </p:sp>
      <p:sp>
        <p:nvSpPr>
          <p:cNvPr id="4" name="Footer Placeholder 3">
            <a:extLst>
              <a:ext uri="{FF2B5EF4-FFF2-40B4-BE49-F238E27FC236}">
                <a16:creationId xmlns:a16="http://schemas.microsoft.com/office/drawing/2014/main" id="{B2321FB2-0D0C-87C3-2CE1-7B7D018691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4FE3F2-A13C-6BA0-8714-7399896AD5D2}"/>
              </a:ext>
            </a:extLst>
          </p:cNvPr>
          <p:cNvSpPr>
            <a:spLocks noGrp="1"/>
          </p:cNvSpPr>
          <p:nvPr>
            <p:ph type="sldNum" sz="quarter" idx="12"/>
          </p:nvPr>
        </p:nvSpPr>
        <p:spPr/>
        <p:txBody>
          <a:bodyPr/>
          <a:lstStyle/>
          <a:p>
            <a:fld id="{4D55C8BC-261D-4496-A4D5-22167045FCBA}" type="slidenum">
              <a:rPr lang="en-IN" smtClean="0"/>
              <a:t>‹#›</a:t>
            </a:fld>
            <a:endParaRPr lang="en-IN"/>
          </a:p>
        </p:txBody>
      </p:sp>
    </p:spTree>
    <p:extLst>
      <p:ext uri="{BB962C8B-B14F-4D97-AF65-F5344CB8AC3E}">
        <p14:creationId xmlns:p14="http://schemas.microsoft.com/office/powerpoint/2010/main" val="1040536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0BB358-4490-F943-9E99-CD848E72FBAD}"/>
              </a:ext>
            </a:extLst>
          </p:cNvPr>
          <p:cNvSpPr>
            <a:spLocks noGrp="1"/>
          </p:cNvSpPr>
          <p:nvPr>
            <p:ph type="dt" sz="half" idx="10"/>
          </p:nvPr>
        </p:nvSpPr>
        <p:spPr/>
        <p:txBody>
          <a:bodyPr/>
          <a:lstStyle/>
          <a:p>
            <a:fld id="{658E463E-72C4-4DF2-ABC6-79A94D572176}" type="datetimeFigureOut">
              <a:rPr lang="en-IN" smtClean="0"/>
              <a:t>09-01-2025</a:t>
            </a:fld>
            <a:endParaRPr lang="en-IN"/>
          </a:p>
        </p:txBody>
      </p:sp>
      <p:sp>
        <p:nvSpPr>
          <p:cNvPr id="3" name="Footer Placeholder 2">
            <a:extLst>
              <a:ext uri="{FF2B5EF4-FFF2-40B4-BE49-F238E27FC236}">
                <a16:creationId xmlns:a16="http://schemas.microsoft.com/office/drawing/2014/main" id="{654F7FC5-C946-98AB-A758-50FCEE3AF00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144F0AB-ACF4-6266-99DA-47D7844377CD}"/>
              </a:ext>
            </a:extLst>
          </p:cNvPr>
          <p:cNvSpPr>
            <a:spLocks noGrp="1"/>
          </p:cNvSpPr>
          <p:nvPr>
            <p:ph type="sldNum" sz="quarter" idx="12"/>
          </p:nvPr>
        </p:nvSpPr>
        <p:spPr/>
        <p:txBody>
          <a:bodyPr/>
          <a:lstStyle/>
          <a:p>
            <a:fld id="{4D55C8BC-261D-4496-A4D5-22167045FCBA}" type="slidenum">
              <a:rPr lang="en-IN" smtClean="0"/>
              <a:t>‹#›</a:t>
            </a:fld>
            <a:endParaRPr lang="en-IN"/>
          </a:p>
        </p:txBody>
      </p:sp>
    </p:spTree>
    <p:extLst>
      <p:ext uri="{BB962C8B-B14F-4D97-AF65-F5344CB8AC3E}">
        <p14:creationId xmlns:p14="http://schemas.microsoft.com/office/powerpoint/2010/main" val="423315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CFEB-499B-547B-7C30-6F31753F1A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6F7C011-ED6C-8C4E-1024-918C10546B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A0399F-29F7-ACDA-63E1-47515914E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4329C-F8EB-5CFF-E16A-C2E5E59C0FD8}"/>
              </a:ext>
            </a:extLst>
          </p:cNvPr>
          <p:cNvSpPr>
            <a:spLocks noGrp="1"/>
          </p:cNvSpPr>
          <p:nvPr>
            <p:ph type="dt" sz="half" idx="10"/>
          </p:nvPr>
        </p:nvSpPr>
        <p:spPr/>
        <p:txBody>
          <a:bodyPr/>
          <a:lstStyle/>
          <a:p>
            <a:fld id="{658E463E-72C4-4DF2-ABC6-79A94D572176}" type="datetimeFigureOut">
              <a:rPr lang="en-IN" smtClean="0"/>
              <a:t>09-01-2025</a:t>
            </a:fld>
            <a:endParaRPr lang="en-IN"/>
          </a:p>
        </p:txBody>
      </p:sp>
      <p:sp>
        <p:nvSpPr>
          <p:cNvPr id="6" name="Footer Placeholder 5">
            <a:extLst>
              <a:ext uri="{FF2B5EF4-FFF2-40B4-BE49-F238E27FC236}">
                <a16:creationId xmlns:a16="http://schemas.microsoft.com/office/drawing/2014/main" id="{2BE6B318-4130-A3C6-93A2-CAE54BDA1E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BA17D6-BCA4-2FF5-0C81-5A9418E382D6}"/>
              </a:ext>
            </a:extLst>
          </p:cNvPr>
          <p:cNvSpPr>
            <a:spLocks noGrp="1"/>
          </p:cNvSpPr>
          <p:nvPr>
            <p:ph type="sldNum" sz="quarter" idx="12"/>
          </p:nvPr>
        </p:nvSpPr>
        <p:spPr/>
        <p:txBody>
          <a:bodyPr/>
          <a:lstStyle/>
          <a:p>
            <a:fld id="{4D55C8BC-261D-4496-A4D5-22167045FCBA}" type="slidenum">
              <a:rPr lang="en-IN" smtClean="0"/>
              <a:t>‹#›</a:t>
            </a:fld>
            <a:endParaRPr lang="en-IN"/>
          </a:p>
        </p:txBody>
      </p:sp>
    </p:spTree>
    <p:extLst>
      <p:ext uri="{BB962C8B-B14F-4D97-AF65-F5344CB8AC3E}">
        <p14:creationId xmlns:p14="http://schemas.microsoft.com/office/powerpoint/2010/main" val="228850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618C-0098-68B0-5AEA-7301B1AAE5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249C4D-9781-16DA-646D-FB51F1DC4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3BAB601-9AD2-A495-5A57-BC42BE1DD1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1580D-F098-FB89-29E5-F4E2F0B188FC}"/>
              </a:ext>
            </a:extLst>
          </p:cNvPr>
          <p:cNvSpPr>
            <a:spLocks noGrp="1"/>
          </p:cNvSpPr>
          <p:nvPr>
            <p:ph type="dt" sz="half" idx="10"/>
          </p:nvPr>
        </p:nvSpPr>
        <p:spPr/>
        <p:txBody>
          <a:bodyPr/>
          <a:lstStyle/>
          <a:p>
            <a:fld id="{658E463E-72C4-4DF2-ABC6-79A94D572176}" type="datetimeFigureOut">
              <a:rPr lang="en-IN" smtClean="0"/>
              <a:t>09-01-2025</a:t>
            </a:fld>
            <a:endParaRPr lang="en-IN"/>
          </a:p>
        </p:txBody>
      </p:sp>
      <p:sp>
        <p:nvSpPr>
          <p:cNvPr id="6" name="Footer Placeholder 5">
            <a:extLst>
              <a:ext uri="{FF2B5EF4-FFF2-40B4-BE49-F238E27FC236}">
                <a16:creationId xmlns:a16="http://schemas.microsoft.com/office/drawing/2014/main" id="{2D04775F-4522-E929-2F29-24385373F0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5C13AF-1B04-FF93-86CA-ECABE1C2AFAF}"/>
              </a:ext>
            </a:extLst>
          </p:cNvPr>
          <p:cNvSpPr>
            <a:spLocks noGrp="1"/>
          </p:cNvSpPr>
          <p:nvPr>
            <p:ph type="sldNum" sz="quarter" idx="12"/>
          </p:nvPr>
        </p:nvSpPr>
        <p:spPr/>
        <p:txBody>
          <a:bodyPr/>
          <a:lstStyle/>
          <a:p>
            <a:fld id="{4D55C8BC-261D-4496-A4D5-22167045FCBA}" type="slidenum">
              <a:rPr lang="en-IN" smtClean="0"/>
              <a:t>‹#›</a:t>
            </a:fld>
            <a:endParaRPr lang="en-IN"/>
          </a:p>
        </p:txBody>
      </p:sp>
    </p:spTree>
    <p:extLst>
      <p:ext uri="{BB962C8B-B14F-4D97-AF65-F5344CB8AC3E}">
        <p14:creationId xmlns:p14="http://schemas.microsoft.com/office/powerpoint/2010/main" val="169318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B1063-831B-E5C3-5CB7-A162653A4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D190BE-FABE-DCE6-A54D-804C788586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548B96-E848-ABB7-33E3-3F7CBB129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8E463E-72C4-4DF2-ABC6-79A94D572176}" type="datetimeFigureOut">
              <a:rPr lang="en-IN" smtClean="0"/>
              <a:t>09-01-2025</a:t>
            </a:fld>
            <a:endParaRPr lang="en-IN"/>
          </a:p>
        </p:txBody>
      </p:sp>
      <p:sp>
        <p:nvSpPr>
          <p:cNvPr id="5" name="Footer Placeholder 4">
            <a:extLst>
              <a:ext uri="{FF2B5EF4-FFF2-40B4-BE49-F238E27FC236}">
                <a16:creationId xmlns:a16="http://schemas.microsoft.com/office/drawing/2014/main" id="{D5B5DFF7-8920-4FC0-A03D-81DFAFC68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6DC9C73-8FD6-F1D4-3F73-6FD08B736B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5C8BC-261D-4496-A4D5-22167045FCBA}" type="slidenum">
              <a:rPr lang="en-IN" smtClean="0"/>
              <a:t>‹#›</a:t>
            </a:fld>
            <a:endParaRPr lang="en-IN"/>
          </a:p>
        </p:txBody>
      </p:sp>
    </p:spTree>
    <p:extLst>
      <p:ext uri="{BB962C8B-B14F-4D97-AF65-F5344CB8AC3E}">
        <p14:creationId xmlns:p14="http://schemas.microsoft.com/office/powerpoint/2010/main" val="822085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E982533-CFF6-1E36-58D0-A7BFC5CCB3F5}"/>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pic>
        <p:nvPicPr>
          <p:cNvPr id="21" name="Picture 20">
            <a:extLst>
              <a:ext uri="{FF2B5EF4-FFF2-40B4-BE49-F238E27FC236}">
                <a16:creationId xmlns:a16="http://schemas.microsoft.com/office/drawing/2014/main" id="{41146AC0-9B54-77A6-C980-8A77C3D21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TextBox 21">
            <a:extLst>
              <a:ext uri="{FF2B5EF4-FFF2-40B4-BE49-F238E27FC236}">
                <a16:creationId xmlns:a16="http://schemas.microsoft.com/office/drawing/2014/main" id="{6BE45AAC-C094-8A81-9BA1-48E7782454DE}"/>
              </a:ext>
            </a:extLst>
          </p:cNvPr>
          <p:cNvSpPr txBox="1"/>
          <p:nvPr/>
        </p:nvSpPr>
        <p:spPr>
          <a:xfrm>
            <a:off x="2804931" y="422355"/>
            <a:ext cx="6967960" cy="1323439"/>
          </a:xfrm>
          <a:prstGeom prst="rect">
            <a:avLst/>
          </a:prstGeom>
          <a:noFill/>
        </p:spPr>
        <p:txBody>
          <a:bodyPr wrap="square" rtlCol="0">
            <a:spAutoFit/>
          </a:bodyPr>
          <a:lstStyle/>
          <a:p>
            <a:r>
              <a:rPr lang="en-US" sz="4000" dirty="0">
                <a:solidFill>
                  <a:schemeClr val="accent6">
                    <a:lumMod val="20000"/>
                    <a:lumOff val="80000"/>
                  </a:schemeClr>
                </a:solidFill>
                <a:effectLst>
                  <a:outerShdw blurRad="38100" dist="38100" dir="2700000" algn="tl">
                    <a:srgbClr val="000000">
                      <a:alpha val="43137"/>
                    </a:srgbClr>
                  </a:outerShdw>
                </a:effectLst>
                <a:latin typeface="Cooper Black" panose="0208090404030B020404" pitchFamily="18" charset="0"/>
              </a:rPr>
              <a:t>Study of Twitter Sentiment Analysis</a:t>
            </a:r>
            <a:endParaRPr lang="en-IN" sz="4000" dirty="0">
              <a:solidFill>
                <a:schemeClr val="accent6">
                  <a:lumMod val="20000"/>
                  <a:lumOff val="80000"/>
                </a:schemeClr>
              </a:solidFill>
              <a:effectLst>
                <a:outerShdw blurRad="38100" dist="38100" dir="2700000" algn="tl">
                  <a:srgbClr val="000000">
                    <a:alpha val="43137"/>
                  </a:srgbClr>
                </a:outerShdw>
              </a:effectLst>
              <a:latin typeface="Cooper Black" panose="0208090404030B020404" pitchFamily="18" charset="0"/>
            </a:endParaRPr>
          </a:p>
        </p:txBody>
      </p:sp>
      <p:sp>
        <p:nvSpPr>
          <p:cNvPr id="23" name="TextBox 22">
            <a:extLst>
              <a:ext uri="{FF2B5EF4-FFF2-40B4-BE49-F238E27FC236}">
                <a16:creationId xmlns:a16="http://schemas.microsoft.com/office/drawing/2014/main" id="{BB7C3A67-29BB-7022-8A9D-F510A5998A34}"/>
              </a:ext>
            </a:extLst>
          </p:cNvPr>
          <p:cNvSpPr txBox="1"/>
          <p:nvPr/>
        </p:nvSpPr>
        <p:spPr>
          <a:xfrm>
            <a:off x="5143709" y="1629540"/>
            <a:ext cx="7211028" cy="1077218"/>
          </a:xfrm>
          <a:prstGeom prst="rect">
            <a:avLst/>
          </a:prstGeom>
          <a:noFill/>
        </p:spPr>
        <p:txBody>
          <a:bodyPr wrap="square" rtlCol="0">
            <a:spAutoFit/>
          </a:bodyPr>
          <a:lstStyle/>
          <a:p>
            <a:r>
              <a:rPr lang="en-US" sz="3200" dirty="0">
                <a:solidFill>
                  <a:schemeClr val="accent6">
                    <a:lumMod val="20000"/>
                    <a:lumOff val="80000"/>
                  </a:schemeClr>
                </a:solidFill>
                <a:effectLst>
                  <a:outerShdw blurRad="38100" dist="38100" dir="2700000" algn="tl">
                    <a:srgbClr val="000000">
                      <a:alpha val="43137"/>
                    </a:srgbClr>
                  </a:outerShdw>
                </a:effectLst>
                <a:latin typeface="Cooper Black" panose="0208090404030B020404" pitchFamily="18" charset="0"/>
              </a:rPr>
              <a:t>Using Machine Learning Algorithms on Python</a:t>
            </a:r>
            <a:endParaRPr lang="en-IN" sz="3200" dirty="0"/>
          </a:p>
        </p:txBody>
      </p:sp>
      <p:pic>
        <p:nvPicPr>
          <p:cNvPr id="25" name="Picture 24">
            <a:extLst>
              <a:ext uri="{FF2B5EF4-FFF2-40B4-BE49-F238E27FC236}">
                <a16:creationId xmlns:a16="http://schemas.microsoft.com/office/drawing/2014/main" id="{8CE01245-6380-9B45-DEA3-E4AEF5CD5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44049">
            <a:off x="1370935" y="1685833"/>
            <a:ext cx="1077048" cy="886370"/>
          </a:xfrm>
          <a:prstGeom prst="rect">
            <a:avLst/>
          </a:prstGeom>
        </p:spPr>
      </p:pic>
      <p:sp>
        <p:nvSpPr>
          <p:cNvPr id="2" name="TextBox 1">
            <a:extLst>
              <a:ext uri="{FF2B5EF4-FFF2-40B4-BE49-F238E27FC236}">
                <a16:creationId xmlns:a16="http://schemas.microsoft.com/office/drawing/2014/main" id="{7EA0D682-031B-AB13-04EF-B6A9A7333436}"/>
              </a:ext>
            </a:extLst>
          </p:cNvPr>
          <p:cNvSpPr txBox="1"/>
          <p:nvPr/>
        </p:nvSpPr>
        <p:spPr>
          <a:xfrm>
            <a:off x="5233254" y="5114981"/>
            <a:ext cx="3314650" cy="861774"/>
          </a:xfrm>
          <a:prstGeom prst="rect">
            <a:avLst/>
          </a:prstGeom>
          <a:noFill/>
        </p:spPr>
        <p:txBody>
          <a:bodyPr wrap="square" rtlCol="0">
            <a:spAutoFit/>
          </a:bodyPr>
          <a:lstStyle/>
          <a:p>
            <a:r>
              <a:rPr lang="en-US" sz="1600" dirty="0">
                <a:solidFill>
                  <a:schemeClr val="bg1"/>
                </a:solidFill>
              </a:rPr>
              <a:t>Under the guidance of</a:t>
            </a:r>
          </a:p>
          <a:p>
            <a:r>
              <a:rPr lang="en-US" sz="1600" dirty="0">
                <a:solidFill>
                  <a:schemeClr val="bg1"/>
                </a:solidFill>
              </a:rPr>
              <a:t> </a:t>
            </a:r>
            <a:r>
              <a:rPr lang="en-US" sz="1600" b="1" dirty="0">
                <a:solidFill>
                  <a:schemeClr val="bg1"/>
                </a:solidFill>
                <a:latin typeface="Aharoni" panose="02010803020104030203" pitchFamily="2" charset="-79"/>
                <a:cs typeface="Aharoni" panose="02010803020104030203" pitchFamily="2" charset="-79"/>
              </a:rPr>
              <a:t>Mr. I. Narasimha Rao </a:t>
            </a:r>
            <a:r>
              <a:rPr lang="en-US" sz="1200" dirty="0">
                <a:solidFill>
                  <a:schemeClr val="bg1"/>
                </a:solidFill>
              </a:rPr>
              <a:t>M. Tech </a:t>
            </a:r>
            <a:r>
              <a:rPr lang="en-US" sz="1600" dirty="0">
                <a:solidFill>
                  <a:schemeClr val="bg1"/>
                </a:solidFill>
              </a:rPr>
              <a:t>Assistant Professor </a:t>
            </a:r>
          </a:p>
        </p:txBody>
      </p:sp>
      <p:sp>
        <p:nvSpPr>
          <p:cNvPr id="3" name="TextBox 2">
            <a:extLst>
              <a:ext uri="{FF2B5EF4-FFF2-40B4-BE49-F238E27FC236}">
                <a16:creationId xmlns:a16="http://schemas.microsoft.com/office/drawing/2014/main" id="{9D7BFDE3-E1B8-B2DF-8514-1EBFD267C0F7}"/>
              </a:ext>
            </a:extLst>
          </p:cNvPr>
          <p:cNvSpPr txBox="1"/>
          <p:nvPr/>
        </p:nvSpPr>
        <p:spPr>
          <a:xfrm>
            <a:off x="9051402" y="5022648"/>
            <a:ext cx="4284289" cy="954107"/>
          </a:xfrm>
          <a:prstGeom prst="rect">
            <a:avLst/>
          </a:prstGeom>
          <a:noFill/>
        </p:spPr>
        <p:txBody>
          <a:bodyPr wrap="square" rtlCol="0">
            <a:spAutoFit/>
          </a:bodyPr>
          <a:lstStyle/>
          <a:p>
            <a:r>
              <a:rPr lang="en-US" sz="1400" b="1" dirty="0">
                <a:solidFill>
                  <a:schemeClr val="bg1"/>
                </a:solidFill>
              </a:rPr>
              <a:t>G. PALLAVI                  - 216C1A6615 </a:t>
            </a:r>
          </a:p>
          <a:p>
            <a:r>
              <a:rPr lang="en-US" sz="1400" b="1" dirty="0">
                <a:solidFill>
                  <a:schemeClr val="bg1"/>
                </a:solidFill>
              </a:rPr>
              <a:t>B. RAGA                      - 216C1A6605 </a:t>
            </a:r>
          </a:p>
          <a:p>
            <a:r>
              <a:rPr lang="en-US" sz="1400" b="1" dirty="0">
                <a:solidFill>
                  <a:schemeClr val="bg1"/>
                </a:solidFill>
              </a:rPr>
              <a:t>K. ANUSHA                 - 216C1A6619</a:t>
            </a:r>
          </a:p>
          <a:p>
            <a:r>
              <a:rPr lang="en-US" sz="1400" b="1" dirty="0">
                <a:solidFill>
                  <a:schemeClr val="bg1"/>
                </a:solidFill>
              </a:rPr>
              <a:t>K. LAXMI THULASI    - 216C1A6621 </a:t>
            </a:r>
            <a:endParaRPr lang="en-US" b="1" dirty="0">
              <a:solidFill>
                <a:schemeClr val="bg1"/>
              </a:solidFill>
            </a:endParaRPr>
          </a:p>
        </p:txBody>
      </p:sp>
      <p:sp>
        <p:nvSpPr>
          <p:cNvPr id="4" name="TextBox 3">
            <a:extLst>
              <a:ext uri="{FF2B5EF4-FFF2-40B4-BE49-F238E27FC236}">
                <a16:creationId xmlns:a16="http://schemas.microsoft.com/office/drawing/2014/main" id="{E3F8197C-35AD-3722-39CD-9E38AB2D7C04}"/>
              </a:ext>
            </a:extLst>
          </p:cNvPr>
          <p:cNvSpPr txBox="1"/>
          <p:nvPr/>
        </p:nvSpPr>
        <p:spPr>
          <a:xfrm>
            <a:off x="5340133" y="2890070"/>
            <a:ext cx="5297001" cy="1231106"/>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This presentation provides an overview of the advancements in Twitter sentiment analysis, discussing methodologies, machine learning models, and Python-based implementations designed to address these challenges. </a:t>
            </a:r>
          </a:p>
          <a:p>
            <a:endParaRPr lang="en-IN" dirty="0"/>
          </a:p>
        </p:txBody>
      </p:sp>
    </p:spTree>
    <p:extLst>
      <p:ext uri="{BB962C8B-B14F-4D97-AF65-F5344CB8AC3E}">
        <p14:creationId xmlns:p14="http://schemas.microsoft.com/office/powerpoint/2010/main" val="731096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88111-9AA4-2366-C148-46623757C894}"/>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334F0A03-D888-25A4-D1C0-FC0174B83A65}"/>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F31305CB-F7E1-8D31-DD19-8B39D6298782}"/>
              </a:ext>
            </a:extLst>
          </p:cNvPr>
          <p:cNvSpPr/>
          <p:nvPr/>
        </p:nvSpPr>
        <p:spPr>
          <a:xfrm>
            <a:off x="0" y="4623"/>
            <a:ext cx="12171162" cy="685337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6" name="TextBox 45">
            <a:extLst>
              <a:ext uri="{FF2B5EF4-FFF2-40B4-BE49-F238E27FC236}">
                <a16:creationId xmlns:a16="http://schemas.microsoft.com/office/drawing/2014/main" id="{C5792C16-E194-74AD-8BAF-AF3B369D1C95}"/>
              </a:ext>
            </a:extLst>
          </p:cNvPr>
          <p:cNvSpPr txBox="1"/>
          <p:nvPr/>
        </p:nvSpPr>
        <p:spPr>
          <a:xfrm>
            <a:off x="289489" y="583420"/>
            <a:ext cx="9178602" cy="769441"/>
          </a:xfrm>
          <a:prstGeom prst="rect">
            <a:avLst/>
          </a:prstGeom>
          <a:noFill/>
        </p:spPr>
        <p:txBody>
          <a:bodyPr wrap="square" rtlCol="0">
            <a:spAutoFit/>
          </a:bodyPr>
          <a:lstStyle/>
          <a:p>
            <a:r>
              <a:rPr lang="en-IN" sz="4400" dirty="0">
                <a:latin typeface="Aharoni" panose="02010803020104030203" pitchFamily="2" charset="-79"/>
                <a:cs typeface="Aharoni" panose="02010803020104030203" pitchFamily="2" charset="-79"/>
              </a:rPr>
              <a:t>Life Cycle of Proposed System </a:t>
            </a:r>
          </a:p>
        </p:txBody>
      </p:sp>
      <p:pic>
        <p:nvPicPr>
          <p:cNvPr id="48" name="Picture 47">
            <a:extLst>
              <a:ext uri="{FF2B5EF4-FFF2-40B4-BE49-F238E27FC236}">
                <a16:creationId xmlns:a16="http://schemas.microsoft.com/office/drawing/2014/main" id="{986C9573-2A76-CA42-DFE7-BE9B06819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26" y="106790"/>
            <a:ext cx="332267" cy="273443"/>
          </a:xfrm>
          <a:prstGeom prst="rect">
            <a:avLst/>
          </a:prstGeom>
        </p:spPr>
      </p:pic>
      <p:sp>
        <p:nvSpPr>
          <p:cNvPr id="4" name="Cylinder 3">
            <a:extLst>
              <a:ext uri="{FF2B5EF4-FFF2-40B4-BE49-F238E27FC236}">
                <a16:creationId xmlns:a16="http://schemas.microsoft.com/office/drawing/2014/main" id="{7BE48443-4144-13BF-D2F0-D516FC99EB52}"/>
              </a:ext>
            </a:extLst>
          </p:cNvPr>
          <p:cNvSpPr/>
          <p:nvPr/>
        </p:nvSpPr>
        <p:spPr>
          <a:xfrm>
            <a:off x="347722" y="1856207"/>
            <a:ext cx="2287507" cy="769441"/>
          </a:xfrm>
          <a:prstGeom prst="ca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A644507B-A456-7A60-4C8D-94550E07CE34}"/>
              </a:ext>
            </a:extLst>
          </p:cNvPr>
          <p:cNvSpPr txBox="1"/>
          <p:nvPr/>
        </p:nvSpPr>
        <p:spPr>
          <a:xfrm>
            <a:off x="535443" y="2180280"/>
            <a:ext cx="1773796" cy="369332"/>
          </a:xfrm>
          <a:prstGeom prst="rect">
            <a:avLst/>
          </a:prstGeom>
          <a:noFill/>
        </p:spPr>
        <p:txBody>
          <a:bodyPr wrap="square" rtlCol="0">
            <a:spAutoFit/>
          </a:bodyPr>
          <a:lstStyle/>
          <a:p>
            <a:pPr algn="ctr"/>
            <a:r>
              <a:rPr lang="en-IN" b="1" dirty="0">
                <a:latin typeface="Aharoni" panose="02010803020104030203" pitchFamily="2" charset="-79"/>
                <a:cs typeface="Aharoni" panose="02010803020104030203" pitchFamily="2" charset="-79"/>
              </a:rPr>
              <a:t>Twitter Data</a:t>
            </a:r>
          </a:p>
        </p:txBody>
      </p:sp>
      <p:cxnSp>
        <p:nvCxnSpPr>
          <p:cNvPr id="49" name="Straight Arrow Connector 48">
            <a:extLst>
              <a:ext uri="{FF2B5EF4-FFF2-40B4-BE49-F238E27FC236}">
                <a16:creationId xmlns:a16="http://schemas.microsoft.com/office/drawing/2014/main" id="{F1F85071-A7E9-5BD9-E4CF-6F93504E9E8C}"/>
              </a:ext>
            </a:extLst>
          </p:cNvPr>
          <p:cNvCxnSpPr>
            <a:cxnSpLocks/>
          </p:cNvCxnSpPr>
          <p:nvPr/>
        </p:nvCxnSpPr>
        <p:spPr>
          <a:xfrm flipV="1">
            <a:off x="2635229" y="2235824"/>
            <a:ext cx="617795" cy="51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id="{F203AD30-9E16-038A-0D4F-1282C2D85089}"/>
              </a:ext>
            </a:extLst>
          </p:cNvPr>
          <p:cNvSpPr/>
          <p:nvPr/>
        </p:nvSpPr>
        <p:spPr>
          <a:xfrm>
            <a:off x="3247525" y="1886351"/>
            <a:ext cx="2461071" cy="6813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52" name="TextBox 51">
            <a:extLst>
              <a:ext uri="{FF2B5EF4-FFF2-40B4-BE49-F238E27FC236}">
                <a16:creationId xmlns:a16="http://schemas.microsoft.com/office/drawing/2014/main" id="{C0D4378E-60C9-B6EC-10C1-5C41A5FCBBDC}"/>
              </a:ext>
            </a:extLst>
          </p:cNvPr>
          <p:cNvSpPr txBox="1"/>
          <p:nvPr/>
        </p:nvSpPr>
        <p:spPr>
          <a:xfrm>
            <a:off x="3120557" y="1943436"/>
            <a:ext cx="2715005" cy="584775"/>
          </a:xfrm>
          <a:prstGeom prst="rect">
            <a:avLst/>
          </a:prstGeom>
          <a:noFill/>
        </p:spPr>
        <p:txBody>
          <a:bodyPr wrap="square" rtlCol="0">
            <a:spAutoFit/>
          </a:bodyPr>
          <a:lstStyle/>
          <a:p>
            <a:pPr algn="ctr"/>
            <a:r>
              <a:rPr lang="en-IN" sz="1600" b="1" dirty="0">
                <a:latin typeface="Aharoni" panose="02010803020104030203" pitchFamily="2" charset="-79"/>
                <a:cs typeface="Aharoni" panose="02010803020104030203" pitchFamily="2" charset="-79"/>
              </a:rPr>
              <a:t>Data Labelling and</a:t>
            </a:r>
          </a:p>
          <a:p>
            <a:pPr algn="ctr"/>
            <a:r>
              <a:rPr lang="en-IN" sz="1600" b="1" dirty="0">
                <a:latin typeface="Aharoni" panose="02010803020104030203" pitchFamily="2" charset="-79"/>
                <a:cs typeface="Aharoni" panose="02010803020104030203" pitchFamily="2" charset="-79"/>
              </a:rPr>
              <a:t> Pre-Processing</a:t>
            </a:r>
          </a:p>
        </p:txBody>
      </p:sp>
      <p:cxnSp>
        <p:nvCxnSpPr>
          <p:cNvPr id="53" name="Straight Arrow Connector 52">
            <a:extLst>
              <a:ext uri="{FF2B5EF4-FFF2-40B4-BE49-F238E27FC236}">
                <a16:creationId xmlns:a16="http://schemas.microsoft.com/office/drawing/2014/main" id="{35A30E47-FD5F-438A-BA5B-2563B4FAEDE4}"/>
              </a:ext>
            </a:extLst>
          </p:cNvPr>
          <p:cNvCxnSpPr>
            <a:cxnSpLocks/>
          </p:cNvCxnSpPr>
          <p:nvPr/>
        </p:nvCxnSpPr>
        <p:spPr>
          <a:xfrm>
            <a:off x="4344024" y="2585296"/>
            <a:ext cx="1" cy="239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CCA1E133-053D-52EF-1985-C9EA37AC8695}"/>
              </a:ext>
            </a:extLst>
          </p:cNvPr>
          <p:cNvSpPr/>
          <p:nvPr/>
        </p:nvSpPr>
        <p:spPr>
          <a:xfrm>
            <a:off x="3247523" y="2816882"/>
            <a:ext cx="2461072" cy="6361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cxnSp>
        <p:nvCxnSpPr>
          <p:cNvPr id="55" name="Straight Arrow Connector 54">
            <a:extLst>
              <a:ext uri="{FF2B5EF4-FFF2-40B4-BE49-F238E27FC236}">
                <a16:creationId xmlns:a16="http://schemas.microsoft.com/office/drawing/2014/main" id="{19E4FD23-CAD0-4042-4E64-E3A02BDEFABB}"/>
              </a:ext>
            </a:extLst>
          </p:cNvPr>
          <p:cNvCxnSpPr/>
          <p:nvPr/>
        </p:nvCxnSpPr>
        <p:spPr>
          <a:xfrm>
            <a:off x="4344023" y="3459168"/>
            <a:ext cx="1" cy="239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145AFBB8-CF90-88C7-7147-33668DF13E54}"/>
              </a:ext>
            </a:extLst>
          </p:cNvPr>
          <p:cNvSpPr/>
          <p:nvPr/>
        </p:nvSpPr>
        <p:spPr>
          <a:xfrm>
            <a:off x="3242028" y="3698387"/>
            <a:ext cx="2461071" cy="6361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cxnSp>
        <p:nvCxnSpPr>
          <p:cNvPr id="57" name="Straight Arrow Connector 56">
            <a:extLst>
              <a:ext uri="{FF2B5EF4-FFF2-40B4-BE49-F238E27FC236}">
                <a16:creationId xmlns:a16="http://schemas.microsoft.com/office/drawing/2014/main" id="{BA82B246-B29A-E221-83E3-17EE8F21CD1E}"/>
              </a:ext>
            </a:extLst>
          </p:cNvPr>
          <p:cNvCxnSpPr/>
          <p:nvPr/>
        </p:nvCxnSpPr>
        <p:spPr>
          <a:xfrm>
            <a:off x="4335964" y="4329788"/>
            <a:ext cx="1" cy="239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1D218167-5DEB-8DA3-BED6-7436302523F3}"/>
              </a:ext>
            </a:extLst>
          </p:cNvPr>
          <p:cNvSpPr/>
          <p:nvPr/>
        </p:nvSpPr>
        <p:spPr>
          <a:xfrm>
            <a:off x="3242027" y="4579598"/>
            <a:ext cx="2461071" cy="6361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59" name="TextBox 58">
            <a:extLst>
              <a:ext uri="{FF2B5EF4-FFF2-40B4-BE49-F238E27FC236}">
                <a16:creationId xmlns:a16="http://schemas.microsoft.com/office/drawing/2014/main" id="{AFDDEC7F-BC71-548C-9D27-32C92EFD4A66}"/>
              </a:ext>
            </a:extLst>
          </p:cNvPr>
          <p:cNvSpPr txBox="1"/>
          <p:nvPr/>
        </p:nvSpPr>
        <p:spPr>
          <a:xfrm>
            <a:off x="3138867" y="2876870"/>
            <a:ext cx="2533074" cy="584775"/>
          </a:xfrm>
          <a:prstGeom prst="rect">
            <a:avLst/>
          </a:prstGeom>
          <a:noFill/>
        </p:spPr>
        <p:txBody>
          <a:bodyPr wrap="square" rtlCol="0">
            <a:spAutoFit/>
          </a:bodyPr>
          <a:lstStyle/>
          <a:p>
            <a:pPr algn="ctr"/>
            <a:r>
              <a:rPr lang="en-IN" sz="1600" b="1" dirty="0">
                <a:latin typeface="Aharoni" panose="02010803020104030203" pitchFamily="2" charset="-79"/>
                <a:cs typeface="Aharoni" panose="02010803020104030203" pitchFamily="2" charset="-79"/>
              </a:rPr>
              <a:t>Exploratory Investigation</a:t>
            </a:r>
          </a:p>
        </p:txBody>
      </p:sp>
      <p:sp>
        <p:nvSpPr>
          <p:cNvPr id="37" name="TextBox 36">
            <a:extLst>
              <a:ext uri="{FF2B5EF4-FFF2-40B4-BE49-F238E27FC236}">
                <a16:creationId xmlns:a16="http://schemas.microsoft.com/office/drawing/2014/main" id="{B772C972-A167-A794-5054-80FC0D320010}"/>
              </a:ext>
            </a:extLst>
          </p:cNvPr>
          <p:cNvSpPr txBox="1"/>
          <p:nvPr/>
        </p:nvSpPr>
        <p:spPr>
          <a:xfrm>
            <a:off x="3192040" y="3734422"/>
            <a:ext cx="2533074" cy="584775"/>
          </a:xfrm>
          <a:prstGeom prst="rect">
            <a:avLst/>
          </a:prstGeom>
          <a:noFill/>
        </p:spPr>
        <p:txBody>
          <a:bodyPr wrap="square" rtlCol="0">
            <a:spAutoFit/>
          </a:bodyPr>
          <a:lstStyle/>
          <a:p>
            <a:pPr algn="ctr"/>
            <a:r>
              <a:rPr lang="en-IN" sz="1600" b="1" dirty="0">
                <a:latin typeface="Aharoni" panose="02010803020104030203" pitchFamily="2" charset="-79"/>
                <a:cs typeface="Aharoni" panose="02010803020104030203" pitchFamily="2" charset="-79"/>
              </a:rPr>
              <a:t>Feature Extraction </a:t>
            </a:r>
          </a:p>
          <a:p>
            <a:pPr algn="ctr"/>
            <a:r>
              <a:rPr lang="en-IN" sz="1600" b="1" dirty="0">
                <a:latin typeface="Aharoni" panose="02010803020104030203" pitchFamily="2" charset="-79"/>
                <a:cs typeface="Aharoni" panose="02010803020104030203" pitchFamily="2" charset="-79"/>
              </a:rPr>
              <a:t>using TF-IDF</a:t>
            </a:r>
          </a:p>
        </p:txBody>
      </p:sp>
      <p:sp>
        <p:nvSpPr>
          <p:cNvPr id="60" name="TextBox 59">
            <a:extLst>
              <a:ext uri="{FF2B5EF4-FFF2-40B4-BE49-F238E27FC236}">
                <a16:creationId xmlns:a16="http://schemas.microsoft.com/office/drawing/2014/main" id="{0F2C077C-0341-FE6D-0111-A5453A54BA50}"/>
              </a:ext>
            </a:extLst>
          </p:cNvPr>
          <p:cNvSpPr txBox="1"/>
          <p:nvPr/>
        </p:nvSpPr>
        <p:spPr>
          <a:xfrm>
            <a:off x="3170024" y="4632092"/>
            <a:ext cx="2533074" cy="646331"/>
          </a:xfrm>
          <a:prstGeom prst="rect">
            <a:avLst/>
          </a:prstGeom>
          <a:noFill/>
        </p:spPr>
        <p:txBody>
          <a:bodyPr wrap="square" rtlCol="0">
            <a:spAutoFit/>
          </a:bodyPr>
          <a:lstStyle/>
          <a:p>
            <a:pPr algn="ctr"/>
            <a:r>
              <a:rPr lang="en-IN" sz="1200" b="1" dirty="0">
                <a:latin typeface="Aharoni" panose="02010803020104030203" pitchFamily="2" charset="-79"/>
                <a:cs typeface="Aharoni" panose="02010803020104030203" pitchFamily="2" charset="-79"/>
              </a:rPr>
              <a:t>Sentiment Prediction using Ensemble Deep Learning Classifier</a:t>
            </a:r>
          </a:p>
        </p:txBody>
      </p:sp>
      <p:cxnSp>
        <p:nvCxnSpPr>
          <p:cNvPr id="61" name="Straight Connector 60">
            <a:extLst>
              <a:ext uri="{FF2B5EF4-FFF2-40B4-BE49-F238E27FC236}">
                <a16:creationId xmlns:a16="http://schemas.microsoft.com/office/drawing/2014/main" id="{B7AD3F7A-8993-517E-4E8B-095932C2AA09}"/>
              </a:ext>
            </a:extLst>
          </p:cNvPr>
          <p:cNvCxnSpPr>
            <a:cxnSpLocks/>
          </p:cNvCxnSpPr>
          <p:nvPr/>
        </p:nvCxnSpPr>
        <p:spPr>
          <a:xfrm>
            <a:off x="1998316" y="5716121"/>
            <a:ext cx="2848681" cy="0"/>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AED6F760-CAD2-215B-72FD-6A03A481103D}"/>
              </a:ext>
            </a:extLst>
          </p:cNvPr>
          <p:cNvCxnSpPr>
            <a:cxnSpLocks/>
          </p:cNvCxnSpPr>
          <p:nvPr/>
        </p:nvCxnSpPr>
        <p:spPr>
          <a:xfrm>
            <a:off x="4379674" y="5246150"/>
            <a:ext cx="0" cy="4699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3" name="Rectangle 62">
            <a:extLst>
              <a:ext uri="{FF2B5EF4-FFF2-40B4-BE49-F238E27FC236}">
                <a16:creationId xmlns:a16="http://schemas.microsoft.com/office/drawing/2014/main" id="{81B1DACD-E057-4CC7-DD7E-AB3703444B74}"/>
              </a:ext>
            </a:extLst>
          </p:cNvPr>
          <p:cNvSpPr/>
          <p:nvPr/>
        </p:nvSpPr>
        <p:spPr>
          <a:xfrm>
            <a:off x="4467005" y="5955340"/>
            <a:ext cx="1203654" cy="6361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64" name="Straight Arrow Connector 63">
            <a:extLst>
              <a:ext uri="{FF2B5EF4-FFF2-40B4-BE49-F238E27FC236}">
                <a16:creationId xmlns:a16="http://schemas.microsoft.com/office/drawing/2014/main" id="{D914B569-945F-B26F-DCC9-DB95AB6D6E4F}"/>
              </a:ext>
            </a:extLst>
          </p:cNvPr>
          <p:cNvCxnSpPr/>
          <p:nvPr/>
        </p:nvCxnSpPr>
        <p:spPr>
          <a:xfrm>
            <a:off x="4846996" y="5716121"/>
            <a:ext cx="1" cy="23921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65" name="Rectangle 64">
            <a:extLst>
              <a:ext uri="{FF2B5EF4-FFF2-40B4-BE49-F238E27FC236}">
                <a16:creationId xmlns:a16="http://schemas.microsoft.com/office/drawing/2014/main" id="{423C2401-19C4-1FF9-2C07-B9A7FC806AEE}"/>
              </a:ext>
            </a:extLst>
          </p:cNvPr>
          <p:cNvSpPr/>
          <p:nvPr/>
        </p:nvSpPr>
        <p:spPr>
          <a:xfrm>
            <a:off x="2858017" y="5955340"/>
            <a:ext cx="1365763" cy="6361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66" name="Rectangle 65">
            <a:extLst>
              <a:ext uri="{FF2B5EF4-FFF2-40B4-BE49-F238E27FC236}">
                <a16:creationId xmlns:a16="http://schemas.microsoft.com/office/drawing/2014/main" id="{F391E44E-1B65-B405-A842-941AB6870D89}"/>
              </a:ext>
            </a:extLst>
          </p:cNvPr>
          <p:cNvSpPr/>
          <p:nvPr/>
        </p:nvSpPr>
        <p:spPr>
          <a:xfrm>
            <a:off x="1217412" y="5977600"/>
            <a:ext cx="1365763" cy="6361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cxnSp>
        <p:nvCxnSpPr>
          <p:cNvPr id="67" name="Straight Arrow Connector 66">
            <a:extLst>
              <a:ext uri="{FF2B5EF4-FFF2-40B4-BE49-F238E27FC236}">
                <a16:creationId xmlns:a16="http://schemas.microsoft.com/office/drawing/2014/main" id="{6FE418E6-6E21-2D49-B76A-C381F21EA3BA}"/>
              </a:ext>
            </a:extLst>
          </p:cNvPr>
          <p:cNvCxnSpPr/>
          <p:nvPr/>
        </p:nvCxnSpPr>
        <p:spPr>
          <a:xfrm>
            <a:off x="1998316" y="5716120"/>
            <a:ext cx="1" cy="239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8" name="Straight Arrow Connector 67">
            <a:extLst>
              <a:ext uri="{FF2B5EF4-FFF2-40B4-BE49-F238E27FC236}">
                <a16:creationId xmlns:a16="http://schemas.microsoft.com/office/drawing/2014/main" id="{A6105E0C-79C9-5EE5-C81D-864BEF549E1F}"/>
              </a:ext>
            </a:extLst>
          </p:cNvPr>
          <p:cNvCxnSpPr/>
          <p:nvPr/>
        </p:nvCxnSpPr>
        <p:spPr>
          <a:xfrm>
            <a:off x="3527211" y="5716120"/>
            <a:ext cx="1" cy="23921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9" name="TextBox 68">
            <a:extLst>
              <a:ext uri="{FF2B5EF4-FFF2-40B4-BE49-F238E27FC236}">
                <a16:creationId xmlns:a16="http://schemas.microsoft.com/office/drawing/2014/main" id="{1547B793-7375-7B86-8AA6-36D572F3D41C}"/>
              </a:ext>
            </a:extLst>
          </p:cNvPr>
          <p:cNvSpPr txBox="1"/>
          <p:nvPr/>
        </p:nvSpPr>
        <p:spPr>
          <a:xfrm>
            <a:off x="4513298" y="6157999"/>
            <a:ext cx="1140363" cy="338554"/>
          </a:xfrm>
          <a:prstGeom prst="rect">
            <a:avLst/>
          </a:prstGeom>
          <a:noFill/>
        </p:spPr>
        <p:txBody>
          <a:bodyPr wrap="square" rtlCol="0">
            <a:spAutoFit/>
          </a:bodyPr>
          <a:lstStyle/>
          <a:p>
            <a:pPr algn="ctr"/>
            <a:r>
              <a:rPr lang="en-IN" sz="1600" b="1" dirty="0">
                <a:latin typeface="Aharoni" panose="02010803020104030203" pitchFamily="2" charset="-79"/>
                <a:cs typeface="Aharoni" panose="02010803020104030203" pitchFamily="2" charset="-79"/>
              </a:rPr>
              <a:t>Neutral</a:t>
            </a:r>
          </a:p>
        </p:txBody>
      </p:sp>
      <p:sp>
        <p:nvSpPr>
          <p:cNvPr id="70" name="TextBox 69">
            <a:extLst>
              <a:ext uri="{FF2B5EF4-FFF2-40B4-BE49-F238E27FC236}">
                <a16:creationId xmlns:a16="http://schemas.microsoft.com/office/drawing/2014/main" id="{FA8903B6-A8CC-0CDD-C72F-06D56B3DE4EC}"/>
              </a:ext>
            </a:extLst>
          </p:cNvPr>
          <p:cNvSpPr txBox="1"/>
          <p:nvPr/>
        </p:nvSpPr>
        <p:spPr>
          <a:xfrm>
            <a:off x="1346859" y="6157999"/>
            <a:ext cx="1106868" cy="338554"/>
          </a:xfrm>
          <a:prstGeom prst="rect">
            <a:avLst/>
          </a:prstGeom>
          <a:noFill/>
        </p:spPr>
        <p:txBody>
          <a:bodyPr wrap="square" rtlCol="0">
            <a:spAutoFit/>
          </a:bodyPr>
          <a:lstStyle/>
          <a:p>
            <a:pPr algn="ctr"/>
            <a:r>
              <a:rPr lang="en-IN" sz="1600" b="1" dirty="0">
                <a:latin typeface="Aharoni" panose="02010803020104030203" pitchFamily="2" charset="-79"/>
                <a:cs typeface="Aharoni" panose="02010803020104030203" pitchFamily="2" charset="-79"/>
              </a:rPr>
              <a:t>Positive</a:t>
            </a:r>
          </a:p>
        </p:txBody>
      </p:sp>
      <p:sp>
        <p:nvSpPr>
          <p:cNvPr id="71" name="TextBox 70">
            <a:extLst>
              <a:ext uri="{FF2B5EF4-FFF2-40B4-BE49-F238E27FC236}">
                <a16:creationId xmlns:a16="http://schemas.microsoft.com/office/drawing/2014/main" id="{9E8D228F-2FB1-09A6-34B3-D97F33D90DD4}"/>
              </a:ext>
            </a:extLst>
          </p:cNvPr>
          <p:cNvSpPr txBox="1"/>
          <p:nvPr/>
        </p:nvSpPr>
        <p:spPr>
          <a:xfrm>
            <a:off x="2982754" y="6126408"/>
            <a:ext cx="1140363" cy="338554"/>
          </a:xfrm>
          <a:prstGeom prst="rect">
            <a:avLst/>
          </a:prstGeom>
          <a:noFill/>
        </p:spPr>
        <p:txBody>
          <a:bodyPr wrap="square" rtlCol="0">
            <a:spAutoFit/>
          </a:bodyPr>
          <a:lstStyle/>
          <a:p>
            <a:pPr algn="ctr"/>
            <a:r>
              <a:rPr lang="en-IN" sz="1600" b="1" dirty="0">
                <a:latin typeface="Aharoni" panose="02010803020104030203" pitchFamily="2" charset="-79"/>
                <a:cs typeface="Aharoni" panose="02010803020104030203" pitchFamily="2" charset="-79"/>
              </a:rPr>
              <a:t>Negative</a:t>
            </a:r>
          </a:p>
        </p:txBody>
      </p:sp>
      <p:sp>
        <p:nvSpPr>
          <p:cNvPr id="72" name="TextBox 71">
            <a:extLst>
              <a:ext uri="{FF2B5EF4-FFF2-40B4-BE49-F238E27FC236}">
                <a16:creationId xmlns:a16="http://schemas.microsoft.com/office/drawing/2014/main" id="{1C2EEC84-5C17-0218-366D-A5992561C878}"/>
              </a:ext>
            </a:extLst>
          </p:cNvPr>
          <p:cNvSpPr txBox="1"/>
          <p:nvPr/>
        </p:nvSpPr>
        <p:spPr>
          <a:xfrm>
            <a:off x="6215553" y="1492382"/>
            <a:ext cx="5717694" cy="5539978"/>
          </a:xfrm>
          <a:prstGeom prst="rect">
            <a:avLst/>
          </a:prstGeom>
          <a:noFill/>
        </p:spPr>
        <p:txBody>
          <a:bodyPr wrap="square" rtlCol="0">
            <a:spAutoFit/>
          </a:bodyPr>
          <a:lstStyle/>
          <a:p>
            <a:pPr marL="285750" indent="-285750">
              <a:buFont typeface="Arial" panose="020B0604020202020204" pitchFamily="34" charset="0"/>
              <a:buChar char="•"/>
            </a:pPr>
            <a:r>
              <a:rPr lang="en-US" sz="1600" b="1" u="sng" dirty="0"/>
              <a:t>Twitter Data Collection</a:t>
            </a:r>
            <a:r>
              <a:rPr lang="en-US" sz="1600" b="1" dirty="0"/>
              <a:t>:</a:t>
            </a:r>
            <a:br>
              <a:rPr lang="en-US" sz="1600" dirty="0"/>
            </a:br>
            <a:r>
              <a:rPr lang="en-US" sz="1600" dirty="0"/>
              <a:t>      </a:t>
            </a:r>
            <a:r>
              <a:rPr lang="en-US" sz="1600" dirty="0">
                <a:latin typeface="Abadi" panose="020B0604020104020204" pitchFamily="34" charset="0"/>
              </a:rPr>
              <a:t>Collect tweets and hashtags from Twitter for analysis.</a:t>
            </a:r>
          </a:p>
          <a:p>
            <a:endParaRPr lang="en-US" sz="1600" dirty="0">
              <a:latin typeface="Abadi" panose="020B0604020104020204" pitchFamily="34" charset="0"/>
            </a:endParaRPr>
          </a:p>
          <a:p>
            <a:pPr marL="285750" indent="-285750">
              <a:buFont typeface="Arial" panose="020B0604020202020204" pitchFamily="34" charset="0"/>
              <a:buChar char="•"/>
            </a:pPr>
            <a:r>
              <a:rPr lang="en-US" sz="1600" b="1" u="sng" dirty="0"/>
              <a:t>Data Labeling and Pre-processing</a:t>
            </a:r>
            <a:r>
              <a:rPr lang="en-US" sz="1600" b="1" dirty="0"/>
              <a:t>:</a:t>
            </a:r>
            <a:br>
              <a:rPr lang="en-US" sz="1600" dirty="0"/>
            </a:br>
            <a:r>
              <a:rPr lang="en-US" sz="1600" dirty="0"/>
              <a:t>      </a:t>
            </a:r>
            <a:r>
              <a:rPr lang="en-US" sz="1600" dirty="0">
                <a:latin typeface="Abadi" panose="020B0604020104020204" pitchFamily="34" charset="0"/>
              </a:rPr>
              <a:t>Label and clean the data to ensure it's ready for analysis</a:t>
            </a:r>
            <a:r>
              <a:rPr lang="en-US" sz="1600" dirty="0"/>
              <a:t>.</a:t>
            </a:r>
          </a:p>
          <a:p>
            <a:endParaRPr lang="en-US" sz="1600" dirty="0"/>
          </a:p>
          <a:p>
            <a:pPr marL="285750" indent="-285750">
              <a:buFont typeface="Arial" panose="020B0604020202020204" pitchFamily="34" charset="0"/>
              <a:buChar char="•"/>
            </a:pPr>
            <a:r>
              <a:rPr lang="en-US" sz="1600" b="1" u="sng" dirty="0"/>
              <a:t>Exploratory Investigation</a:t>
            </a:r>
            <a:r>
              <a:rPr lang="en-US" sz="1600" b="1" dirty="0"/>
              <a:t>:</a:t>
            </a:r>
            <a:br>
              <a:rPr lang="en-US" sz="1600" dirty="0"/>
            </a:br>
            <a:r>
              <a:rPr lang="en-US" sz="1600" dirty="0"/>
              <a:t>       </a:t>
            </a:r>
            <a:r>
              <a:rPr lang="en-US" sz="1600" dirty="0">
                <a:latin typeface="Abadi" panose="020B0604020104020204" pitchFamily="34" charset="0"/>
              </a:rPr>
              <a:t>Analyze patterns and trends in the data to gain insights.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u="sng" dirty="0"/>
              <a:t>Feature Extraction using TF-IDF</a:t>
            </a:r>
            <a:r>
              <a:rPr lang="en-US" sz="1600" b="1" dirty="0"/>
              <a:t>:</a:t>
            </a:r>
            <a:br>
              <a:rPr lang="en-US" sz="1600" dirty="0"/>
            </a:br>
            <a:r>
              <a:rPr lang="en-US" sz="1600" dirty="0"/>
              <a:t>       </a:t>
            </a:r>
            <a:r>
              <a:rPr lang="en-US" sz="1600" dirty="0">
                <a:latin typeface="Abadi" panose="020B0604020104020204" pitchFamily="34" charset="0"/>
              </a:rPr>
              <a:t>Extract key features using TF-IDF to identify important</a:t>
            </a:r>
          </a:p>
          <a:p>
            <a:r>
              <a:rPr lang="en-US" sz="1600" dirty="0">
                <a:latin typeface="Abadi" panose="020B0604020104020204" pitchFamily="34" charset="0"/>
              </a:rPr>
              <a:t>            words.</a:t>
            </a:r>
          </a:p>
          <a:p>
            <a:endParaRPr lang="en-US" sz="1600" dirty="0"/>
          </a:p>
          <a:p>
            <a:pPr marL="285750" indent="-285750">
              <a:buFont typeface="Arial" panose="020B0604020202020204" pitchFamily="34" charset="0"/>
              <a:buChar char="•"/>
            </a:pPr>
            <a:r>
              <a:rPr lang="en-US" sz="1600" b="1" u="sng" dirty="0"/>
              <a:t>Sentiment Prediction using Ensemble Deep Learning Classifier</a:t>
            </a:r>
            <a:r>
              <a:rPr lang="en-US" sz="1600" b="1" dirty="0"/>
              <a:t>:</a:t>
            </a:r>
            <a:br>
              <a:rPr lang="en-US" sz="1600" dirty="0"/>
            </a:br>
            <a:r>
              <a:rPr lang="en-US" sz="1600" dirty="0"/>
              <a:t>       </a:t>
            </a:r>
            <a:r>
              <a:rPr lang="en-US" sz="1600" dirty="0">
                <a:latin typeface="Abadi" panose="020B0604020104020204" pitchFamily="34" charset="0"/>
              </a:rPr>
              <a:t>Use an ensemble deep-learning classifier to improve</a:t>
            </a:r>
          </a:p>
          <a:p>
            <a:r>
              <a:rPr lang="en-US" sz="1600" dirty="0">
                <a:latin typeface="Abadi" panose="020B0604020104020204" pitchFamily="34" charset="0"/>
              </a:rPr>
              <a:t>             sentiment prediction accuracy.</a:t>
            </a:r>
          </a:p>
          <a:p>
            <a:endParaRPr lang="en-US" sz="1600" dirty="0">
              <a:latin typeface="Abadi" panose="020B0604020104020204" pitchFamily="34" charset="0"/>
            </a:endParaRPr>
          </a:p>
          <a:p>
            <a:pPr marL="285750" indent="-285750">
              <a:buFont typeface="Arial" panose="020B0604020202020204" pitchFamily="34" charset="0"/>
              <a:buChar char="•"/>
            </a:pPr>
            <a:r>
              <a:rPr lang="en-US" sz="1600" b="1" u="sng" dirty="0"/>
              <a:t>Sentiment Categories</a:t>
            </a:r>
            <a:r>
              <a:rPr lang="en-US" sz="1600" b="1" dirty="0"/>
              <a:t>:</a:t>
            </a:r>
            <a:br>
              <a:rPr lang="en-US" sz="1600" dirty="0"/>
            </a:br>
            <a:r>
              <a:rPr lang="en-US" sz="1600" dirty="0"/>
              <a:t>       </a:t>
            </a:r>
            <a:r>
              <a:rPr lang="en-US" sz="1600" dirty="0">
                <a:latin typeface="Abadi" panose="020B0604020104020204" pitchFamily="34" charset="0"/>
              </a:rPr>
              <a:t>Categorize sentiments into four types: Sad, Anger, Joy,</a:t>
            </a:r>
          </a:p>
          <a:p>
            <a:r>
              <a:rPr lang="en-US" sz="1600" dirty="0">
                <a:latin typeface="Abadi" panose="020B0604020104020204" pitchFamily="34" charset="0"/>
              </a:rPr>
              <a:t>             Fear, and more with emojis for visualization</a:t>
            </a:r>
          </a:p>
          <a:p>
            <a:endParaRPr lang="en-IN" dirty="0"/>
          </a:p>
        </p:txBody>
      </p:sp>
    </p:spTree>
    <p:extLst>
      <p:ext uri="{BB962C8B-B14F-4D97-AF65-F5344CB8AC3E}">
        <p14:creationId xmlns:p14="http://schemas.microsoft.com/office/powerpoint/2010/main" val="3063390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BA15C-FCD3-6E44-1CE2-DE39EBD3630D}"/>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EFDA6856-4148-1657-3AE9-91219587D057}"/>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E4FFC966-9DA5-1BEC-BEB9-02A2357F6ED1}"/>
              </a:ext>
            </a:extLst>
          </p:cNvPr>
          <p:cNvSpPr/>
          <p:nvPr/>
        </p:nvSpPr>
        <p:spPr>
          <a:xfrm>
            <a:off x="0" y="4623"/>
            <a:ext cx="12171162" cy="685337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 name="Half Frame 1">
            <a:extLst>
              <a:ext uri="{FF2B5EF4-FFF2-40B4-BE49-F238E27FC236}">
                <a16:creationId xmlns:a16="http://schemas.microsoft.com/office/drawing/2014/main" id="{1EAEAD72-7B7F-D19B-6038-BBF5F68BAAC1}"/>
              </a:ext>
            </a:extLst>
          </p:cNvPr>
          <p:cNvSpPr/>
          <p:nvPr/>
        </p:nvSpPr>
        <p:spPr>
          <a:xfrm>
            <a:off x="0"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BC03E473-8FEF-DBA4-51EE-DA61915B00B5}"/>
              </a:ext>
            </a:extLst>
          </p:cNvPr>
          <p:cNvSpPr/>
          <p:nvPr/>
        </p:nvSpPr>
        <p:spPr>
          <a:xfrm flipH="1" flipV="1">
            <a:off x="9190313" y="1574157"/>
            <a:ext cx="2991268" cy="5288466"/>
          </a:xfrm>
          <a:prstGeom prst="halfFrame">
            <a:avLst>
              <a:gd name="adj1" fmla="val 20837"/>
              <a:gd name="adj2" fmla="val 23383"/>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26AF86F1-0065-E32D-2560-9F9C904C9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46" name="TextBox 45">
            <a:extLst>
              <a:ext uri="{FF2B5EF4-FFF2-40B4-BE49-F238E27FC236}">
                <a16:creationId xmlns:a16="http://schemas.microsoft.com/office/drawing/2014/main" id="{E30D35E5-C656-64C8-F35D-6C7A6EEC0F45}"/>
              </a:ext>
            </a:extLst>
          </p:cNvPr>
          <p:cNvSpPr txBox="1"/>
          <p:nvPr/>
        </p:nvSpPr>
        <p:spPr>
          <a:xfrm>
            <a:off x="561116" y="676624"/>
            <a:ext cx="9178602" cy="523220"/>
          </a:xfrm>
          <a:prstGeom prst="rect">
            <a:avLst/>
          </a:prstGeom>
          <a:noFill/>
        </p:spPr>
        <p:txBody>
          <a:bodyPr wrap="square" rtlCol="0">
            <a:spAutoFit/>
          </a:bodyPr>
          <a:lstStyle/>
          <a:p>
            <a:pPr marL="571500" indent="-571500">
              <a:buFont typeface="Wingdings" panose="05000000000000000000" pitchFamily="2" charset="2"/>
              <a:buChar char="q"/>
            </a:pPr>
            <a:r>
              <a:rPr lang="en-IN" sz="2800" dirty="0">
                <a:latin typeface="Aharoni" panose="02010803020104030203" pitchFamily="2" charset="-79"/>
                <a:cs typeface="Aharoni" panose="02010803020104030203" pitchFamily="2" charset="-79"/>
              </a:rPr>
              <a:t>Software Specifications</a:t>
            </a:r>
          </a:p>
        </p:txBody>
      </p:sp>
      <p:sp>
        <p:nvSpPr>
          <p:cNvPr id="6" name="TextBox 5">
            <a:extLst>
              <a:ext uri="{FF2B5EF4-FFF2-40B4-BE49-F238E27FC236}">
                <a16:creationId xmlns:a16="http://schemas.microsoft.com/office/drawing/2014/main" id="{21A019EE-6308-2724-4C8F-96D96C36B5CC}"/>
              </a:ext>
            </a:extLst>
          </p:cNvPr>
          <p:cNvSpPr txBox="1"/>
          <p:nvPr/>
        </p:nvSpPr>
        <p:spPr>
          <a:xfrm>
            <a:off x="1188720" y="1199931"/>
            <a:ext cx="5017654" cy="4678204"/>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Windows 10/11, macOS, or any modern Linux distribution</a:t>
            </a:r>
          </a:p>
          <a:p>
            <a:endParaRPr lang="en-IN" sz="1400" b="1"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cs typeface="Times New Roman" panose="02020603050405020304" pitchFamily="18" charset="0"/>
              </a:rPr>
              <a:t>Python Version</a:t>
            </a:r>
            <a:r>
              <a:rPr lang="en-IN" sz="1400" dirty="0">
                <a:latin typeface="Times New Roman" panose="02020603050405020304" pitchFamily="18" charset="0"/>
                <a:cs typeface="Times New Roman" panose="02020603050405020304" pitchFamily="18" charset="0"/>
              </a:rPr>
              <a:t>: </a:t>
            </a:r>
            <a:r>
              <a:rPr lang="en-IN" sz="1400" dirty="0">
                <a:latin typeface="Abadi" panose="020B0604020104020204" pitchFamily="34" charset="0"/>
                <a:cs typeface="Times New Roman" panose="02020603050405020304" pitchFamily="18" charset="0"/>
              </a:rPr>
              <a:t>3.7 or later</a:t>
            </a:r>
          </a:p>
          <a:p>
            <a:r>
              <a:rPr lang="en-IN" sz="1400" b="1" dirty="0">
                <a:latin typeface="Times New Roman" panose="02020603050405020304" pitchFamily="18" charset="0"/>
                <a:cs typeface="Times New Roman" panose="02020603050405020304" pitchFamily="18" charset="0"/>
              </a:rPr>
              <a:t>Python Libraries</a:t>
            </a:r>
            <a:r>
              <a:rPr lang="en-IN" sz="1400" dirty="0">
                <a:latin typeface="Times New Roman" panose="02020603050405020304" pitchFamily="18" charset="0"/>
                <a:cs typeface="Times New Roman" panose="02020603050405020304" pitchFamily="18" charset="0"/>
              </a:rPr>
              <a:t>:</a:t>
            </a:r>
          </a:p>
          <a:p>
            <a:endParaRPr lang="en-IN"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sz="1400" dirty="0">
                <a:latin typeface="Abadi" panose="020B0604020104020204" pitchFamily="34" charset="0"/>
                <a:cs typeface="Times New Roman" panose="02020603050405020304" pitchFamily="18" charset="0"/>
              </a:rPr>
              <a:t>tkinter</a:t>
            </a:r>
          </a:p>
          <a:p>
            <a:pPr marL="285750" indent="-285750">
              <a:buFont typeface="Wingdings" panose="05000000000000000000" pitchFamily="2" charset="2"/>
              <a:buChar char="ü"/>
            </a:pPr>
            <a:r>
              <a:rPr lang="en-IN" sz="1400" dirty="0">
                <a:latin typeface="Abadi" panose="020B0604020104020204" pitchFamily="34" charset="0"/>
                <a:cs typeface="Times New Roman" panose="02020603050405020304" pitchFamily="18" charset="0"/>
              </a:rPr>
              <a:t>pandas</a:t>
            </a:r>
          </a:p>
          <a:p>
            <a:pPr marL="285750" indent="-285750">
              <a:buFont typeface="Wingdings" panose="05000000000000000000" pitchFamily="2" charset="2"/>
              <a:buChar char="ü"/>
            </a:pPr>
            <a:r>
              <a:rPr lang="en-IN" sz="1400" dirty="0">
                <a:latin typeface="Abadi" panose="020B0604020104020204" pitchFamily="34" charset="0"/>
                <a:cs typeface="Times New Roman" panose="02020603050405020304" pitchFamily="18" charset="0"/>
              </a:rPr>
              <a:t>matplotlib</a:t>
            </a:r>
          </a:p>
          <a:p>
            <a:pPr marL="285750" indent="-285750">
              <a:buFont typeface="Wingdings" panose="05000000000000000000" pitchFamily="2" charset="2"/>
              <a:buChar char="ü"/>
            </a:pPr>
            <a:r>
              <a:rPr lang="en-IN" sz="1400" dirty="0">
                <a:latin typeface="Abadi" panose="020B0604020104020204" pitchFamily="34" charset="0"/>
                <a:cs typeface="Times New Roman" panose="02020603050405020304" pitchFamily="18" charset="0"/>
              </a:rPr>
              <a:t>seaborn</a:t>
            </a:r>
          </a:p>
          <a:p>
            <a:pPr marL="285750" indent="-285750">
              <a:buFont typeface="Wingdings" panose="05000000000000000000" pitchFamily="2" charset="2"/>
              <a:buChar char="ü"/>
            </a:pPr>
            <a:r>
              <a:rPr lang="en-IN" sz="1400" dirty="0">
                <a:latin typeface="Abadi" panose="020B0604020104020204" pitchFamily="34" charset="0"/>
                <a:cs typeface="Times New Roman" panose="02020603050405020304" pitchFamily="18" charset="0"/>
              </a:rPr>
              <a:t>wordcloud</a:t>
            </a:r>
          </a:p>
          <a:p>
            <a:pPr marL="285750" indent="-285750">
              <a:buFont typeface="Wingdings" panose="05000000000000000000" pitchFamily="2" charset="2"/>
              <a:buChar char="ü"/>
            </a:pPr>
            <a:r>
              <a:rPr lang="en-IN" sz="1400" dirty="0">
                <a:latin typeface="Abadi" panose="020B0604020104020204" pitchFamily="34" charset="0"/>
                <a:cs typeface="Times New Roman" panose="02020603050405020304" pitchFamily="18" charset="0"/>
              </a:rPr>
              <a:t>scikit-learn For text processing using CountVectorizer</a:t>
            </a:r>
          </a:p>
          <a:p>
            <a:pPr marL="285750" indent="-285750">
              <a:buFont typeface="Wingdings" panose="05000000000000000000" pitchFamily="2" charset="2"/>
              <a:buChar char="ü"/>
            </a:pPr>
            <a:r>
              <a:rPr lang="en-IN" sz="1400" dirty="0">
                <a:latin typeface="Abadi" panose="020B0604020104020204" pitchFamily="34" charset="0"/>
                <a:cs typeface="Times New Roman" panose="02020603050405020304" pitchFamily="18" charset="0"/>
              </a:rPr>
              <a:t>nltk</a:t>
            </a:r>
          </a:p>
          <a:p>
            <a:pPr marL="285750" indent="-285750">
              <a:buFont typeface="Wingdings" panose="05000000000000000000" pitchFamily="2" charset="2"/>
              <a:buChar char="ü"/>
            </a:pPr>
            <a:r>
              <a:rPr lang="en-IN" sz="1400" dirty="0">
                <a:latin typeface="Abadi" panose="020B0604020104020204" pitchFamily="34" charset="0"/>
                <a:cs typeface="Times New Roman" panose="02020603050405020304" pitchFamily="18" charset="0"/>
              </a:rPr>
              <a:t>joblib</a:t>
            </a:r>
          </a:p>
          <a:p>
            <a:endParaRPr lang="en-IN" sz="1400"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cs typeface="Times New Roman" panose="02020603050405020304" pitchFamily="18" charset="0"/>
              </a:rPr>
              <a:t>Text Editor/IDE</a:t>
            </a:r>
            <a:r>
              <a:rPr lang="en-IN" sz="1400" dirty="0">
                <a:latin typeface="Times New Roman" panose="02020603050405020304" pitchFamily="18" charset="0"/>
                <a:cs typeface="Times New Roman" panose="02020603050405020304" pitchFamily="18" charset="0"/>
              </a:rPr>
              <a:t>:</a:t>
            </a:r>
          </a:p>
          <a:p>
            <a:endParaRPr lang="en-IN" sz="1400"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IN" sz="1400" dirty="0">
                <a:latin typeface="Abadi" panose="020B0604020104020204" pitchFamily="34" charset="0"/>
                <a:cs typeface="Times New Roman" panose="02020603050405020304" pitchFamily="18" charset="0"/>
              </a:rPr>
              <a:t>PyCharm</a:t>
            </a:r>
          </a:p>
          <a:p>
            <a:pPr marL="285750" indent="-285750">
              <a:buFont typeface="Courier New" panose="02070309020205020404" pitchFamily="49" charset="0"/>
              <a:buChar char="o"/>
            </a:pPr>
            <a:r>
              <a:rPr lang="en-IN" sz="1400" dirty="0">
                <a:latin typeface="Abadi" panose="020B0604020104020204" pitchFamily="34" charset="0"/>
                <a:cs typeface="Times New Roman" panose="02020603050405020304" pitchFamily="18" charset="0"/>
              </a:rPr>
              <a:t>VS Code</a:t>
            </a:r>
          </a:p>
          <a:p>
            <a:pPr marL="285750" indent="-285750">
              <a:buFont typeface="Courier New" panose="02070309020205020404" pitchFamily="49" charset="0"/>
              <a:buChar char="o"/>
            </a:pPr>
            <a:r>
              <a:rPr lang="en-IN" sz="1400" dirty="0">
                <a:latin typeface="Abadi" panose="020B0604020104020204" pitchFamily="34" charset="0"/>
                <a:cs typeface="Times New Roman" panose="02020603050405020304" pitchFamily="18" charset="0"/>
              </a:rPr>
              <a:t>Jupyter Notebook (for testing)</a:t>
            </a:r>
          </a:p>
          <a:p>
            <a:pPr marL="285750" indent="-285750">
              <a:buFont typeface="Courier New" panose="02070309020205020404" pitchFamily="49" charset="0"/>
              <a:buChar char="o"/>
            </a:pPr>
            <a:r>
              <a:rPr lang="en-IN" sz="1400" dirty="0">
                <a:latin typeface="Abadi" panose="020B0604020104020204" pitchFamily="34" charset="0"/>
                <a:cs typeface="Times New Roman" panose="02020603050405020304" pitchFamily="18" charset="0"/>
              </a:rPr>
              <a:t>IDLE (comes with Python</a:t>
            </a:r>
          </a:p>
          <a:p>
            <a:endParaRPr lang="en-IN" dirty="0"/>
          </a:p>
        </p:txBody>
      </p:sp>
      <p:sp>
        <p:nvSpPr>
          <p:cNvPr id="7" name="TextBox 6">
            <a:extLst>
              <a:ext uri="{FF2B5EF4-FFF2-40B4-BE49-F238E27FC236}">
                <a16:creationId xmlns:a16="http://schemas.microsoft.com/office/drawing/2014/main" id="{2D2D7D24-BF2B-A1EE-BF78-A8DA6B27F1C1}"/>
              </a:ext>
            </a:extLst>
          </p:cNvPr>
          <p:cNvSpPr txBox="1"/>
          <p:nvPr/>
        </p:nvSpPr>
        <p:spPr>
          <a:xfrm>
            <a:off x="5906090" y="646859"/>
            <a:ext cx="6568446" cy="461665"/>
          </a:xfrm>
          <a:prstGeom prst="rect">
            <a:avLst/>
          </a:prstGeom>
          <a:noFill/>
        </p:spPr>
        <p:txBody>
          <a:bodyPr wrap="square" rtlCol="0">
            <a:spAutoFit/>
          </a:bodyPr>
          <a:lstStyle/>
          <a:p>
            <a:pPr marL="571500" indent="-571500">
              <a:buFont typeface="Wingdings" panose="05000000000000000000" pitchFamily="2" charset="2"/>
              <a:buChar char="q"/>
            </a:pPr>
            <a:r>
              <a:rPr lang="en-IN" sz="2400" dirty="0">
                <a:latin typeface="Aharoni" panose="02010803020104030203" pitchFamily="2" charset="-79"/>
                <a:cs typeface="Aharoni" panose="02010803020104030203" pitchFamily="2" charset="-79"/>
              </a:rPr>
              <a:t>Hardware Configurations</a:t>
            </a:r>
          </a:p>
        </p:txBody>
      </p:sp>
      <p:sp>
        <p:nvSpPr>
          <p:cNvPr id="8" name="TextBox 7">
            <a:extLst>
              <a:ext uri="{FF2B5EF4-FFF2-40B4-BE49-F238E27FC236}">
                <a16:creationId xmlns:a16="http://schemas.microsoft.com/office/drawing/2014/main" id="{D2FE72E1-3EC0-3322-1841-E06D69D2294D}"/>
              </a:ext>
            </a:extLst>
          </p:cNvPr>
          <p:cNvSpPr txBox="1"/>
          <p:nvPr/>
        </p:nvSpPr>
        <p:spPr>
          <a:xfrm>
            <a:off x="6503383" y="1199844"/>
            <a:ext cx="4936777" cy="3170099"/>
          </a:xfrm>
          <a:prstGeom prst="rect">
            <a:avLst/>
          </a:prstGeom>
          <a:noFill/>
        </p:spPr>
        <p:txBody>
          <a:bodyPr wrap="square" rtlCol="0">
            <a:spAutoFit/>
          </a:bodyPr>
          <a:lstStyle/>
          <a:p>
            <a:pPr marL="285750" indent="-285750">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Processor</a:t>
            </a:r>
            <a:r>
              <a:rPr lang="en-IN" sz="1400" dirty="0">
                <a:latin typeface="Times New Roman" panose="02020603050405020304" pitchFamily="18" charset="0"/>
                <a:cs typeface="Times New Roman" panose="02020603050405020304" pitchFamily="18" charset="0"/>
              </a:rPr>
              <a:t>: </a:t>
            </a:r>
            <a:r>
              <a:rPr lang="en-IN" sz="1400" dirty="0">
                <a:latin typeface="Abadi" panose="020B0604020104020204" pitchFamily="34" charset="0"/>
                <a:cs typeface="Times New Roman" panose="02020603050405020304" pitchFamily="18" charset="0"/>
              </a:rPr>
              <a:t>Intel core i3 or above. </a:t>
            </a:r>
          </a:p>
          <a:p>
            <a:r>
              <a:rPr lang="en-IN" sz="1400" dirty="0">
                <a:latin typeface="Abadi" panose="020B0604020104020204" pitchFamily="34" charset="0"/>
                <a:cs typeface="Times New Roman" panose="02020603050405020304" pitchFamily="18" charset="0"/>
              </a:rPr>
              <a:t>         64-bit, quad-core, 2.5 GHz minimum per core  </a:t>
            </a:r>
          </a:p>
          <a:p>
            <a:pPr marL="285750" indent="-285750">
              <a:buFont typeface="Arial" panose="020B0604020202020204" pitchFamily="34" charset="0"/>
              <a:buChar char="•"/>
            </a:pPr>
            <a:endParaRPr lang="en-IN" sz="1400" dirty="0">
              <a:latin typeface="Abadi" panose="020B0604020104020204" pitchFamily="34" charset="0"/>
              <a:cs typeface="Times New Roman" panose="02020603050405020304" pitchFamily="18" charset="0"/>
            </a:endParaRP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Ram</a:t>
            </a:r>
            <a:r>
              <a:rPr lang="en-IN" sz="1400" dirty="0">
                <a:latin typeface="Times New Roman" panose="02020603050405020304" pitchFamily="18" charset="0"/>
                <a:cs typeface="Times New Roman" panose="02020603050405020304" pitchFamily="18" charset="0"/>
              </a:rPr>
              <a:t>: </a:t>
            </a:r>
            <a:r>
              <a:rPr lang="en-IN" sz="1400" dirty="0">
                <a:latin typeface="Abadi" panose="020B0604020104020204" pitchFamily="34" charset="0"/>
                <a:cs typeface="Times New Roman" panose="02020603050405020304" pitchFamily="18" charset="0"/>
              </a:rPr>
              <a:t>4 GB or more for smoother performance</a:t>
            </a:r>
          </a:p>
          <a:p>
            <a:pPr marL="285750" indent="-285750">
              <a:buFont typeface="Arial" panose="020B0604020202020204" pitchFamily="34" charset="0"/>
              <a:buChar char="•"/>
            </a:pPr>
            <a:endParaRPr lang="en-IN" sz="1400" dirty="0">
              <a:latin typeface="Abadi" panose="020B0604020104020204" pitchFamily="34" charset="0"/>
              <a:cs typeface="Times New Roman" panose="02020603050405020304" pitchFamily="18" charset="0"/>
            </a:endParaRP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Hard disk</a:t>
            </a:r>
            <a:r>
              <a:rPr lang="en-IN" sz="1400" dirty="0">
                <a:latin typeface="Times New Roman" panose="02020603050405020304" pitchFamily="18" charset="0"/>
                <a:cs typeface="Times New Roman" panose="02020603050405020304" pitchFamily="18" charset="0"/>
              </a:rPr>
              <a:t>: </a:t>
            </a:r>
            <a:r>
              <a:rPr lang="en-IN" sz="1400" dirty="0">
                <a:latin typeface="Abadi" panose="020B0604020104020204" pitchFamily="34" charset="0"/>
                <a:cs typeface="Times New Roman" panose="02020603050405020304" pitchFamily="18" charset="0"/>
              </a:rPr>
              <a:t>10 GB of available space or more.</a:t>
            </a:r>
          </a:p>
          <a:p>
            <a:r>
              <a:rPr lang="en-IN" sz="1400" dirty="0">
                <a:latin typeface="Abadi" panose="020B0604020104020204" pitchFamily="34" charset="0"/>
                <a:cs typeface="Times New Roman" panose="02020603050405020304" pitchFamily="18" charset="0"/>
              </a:rPr>
              <a:t> </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Display</a:t>
            </a:r>
            <a:r>
              <a:rPr lang="en-IN" sz="1400" dirty="0">
                <a:latin typeface="Times New Roman" panose="02020603050405020304" pitchFamily="18" charset="0"/>
                <a:cs typeface="Times New Roman" panose="02020603050405020304" pitchFamily="18" charset="0"/>
              </a:rPr>
              <a:t>: </a:t>
            </a:r>
            <a:r>
              <a:rPr lang="en-IN" sz="1400" dirty="0">
                <a:latin typeface="Abadi" panose="020B0604020104020204" pitchFamily="34" charset="0"/>
                <a:cs typeface="Times New Roman" panose="02020603050405020304" pitchFamily="18" charset="0"/>
              </a:rPr>
              <a:t>Dual XGA (1920 x 1080) or higher resolution </a:t>
            </a:r>
          </a:p>
          <a:p>
            <a:r>
              <a:rPr lang="en-IN" sz="1400" dirty="0">
                <a:latin typeface="Abadi" panose="020B0604020104020204" pitchFamily="34" charset="0"/>
                <a:cs typeface="Times New Roman" panose="02020603050405020304" pitchFamily="18" charset="0"/>
              </a:rPr>
              <a:t>                  monitors</a:t>
            </a:r>
          </a:p>
          <a:p>
            <a:r>
              <a:rPr lang="en-IN" sz="14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Operating system</a:t>
            </a:r>
            <a:r>
              <a:rPr lang="en-IN" sz="1400" dirty="0">
                <a:latin typeface="Times New Roman" panose="02020603050405020304" pitchFamily="18" charset="0"/>
                <a:cs typeface="Times New Roman" panose="02020603050405020304" pitchFamily="18" charset="0"/>
              </a:rPr>
              <a:t>: </a:t>
            </a:r>
            <a:r>
              <a:rPr lang="en-IN" sz="1400" dirty="0">
                <a:latin typeface="Abadi" panose="020B0604020104020204" pitchFamily="34" charset="0"/>
                <a:cs typeface="Times New Roman" panose="02020603050405020304" pitchFamily="18" charset="0"/>
              </a:rPr>
              <a:t>Windows, macOS, or Linux</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290501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75579-9DB6-E092-9268-D9AE5DBDB363}"/>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8C35CE5A-5598-372D-24F2-4827EBA0FCB3}"/>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27DF64E7-A465-6848-202F-778186D7C8B3}"/>
              </a:ext>
            </a:extLst>
          </p:cNvPr>
          <p:cNvSpPr/>
          <p:nvPr/>
        </p:nvSpPr>
        <p:spPr>
          <a:xfrm>
            <a:off x="0" y="4623"/>
            <a:ext cx="12171162" cy="685337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pic>
        <p:nvPicPr>
          <p:cNvPr id="5" name="Picture 4">
            <a:extLst>
              <a:ext uri="{FF2B5EF4-FFF2-40B4-BE49-F238E27FC236}">
                <a16:creationId xmlns:a16="http://schemas.microsoft.com/office/drawing/2014/main" id="{A3C27056-2537-3065-F8A3-3A0D7E52A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46" name="TextBox 45">
            <a:extLst>
              <a:ext uri="{FF2B5EF4-FFF2-40B4-BE49-F238E27FC236}">
                <a16:creationId xmlns:a16="http://schemas.microsoft.com/office/drawing/2014/main" id="{191FCFCB-F190-0F71-FAE9-C7B16A6AFEC4}"/>
              </a:ext>
            </a:extLst>
          </p:cNvPr>
          <p:cNvSpPr txBox="1"/>
          <p:nvPr/>
        </p:nvSpPr>
        <p:spPr>
          <a:xfrm>
            <a:off x="217301" y="151611"/>
            <a:ext cx="10685647" cy="646331"/>
          </a:xfrm>
          <a:prstGeom prst="rect">
            <a:avLst/>
          </a:prstGeom>
          <a:noFill/>
        </p:spPr>
        <p:txBody>
          <a:bodyPr wrap="square" rtlCol="0">
            <a:spAutoFit/>
          </a:bodyPr>
          <a:lstStyle/>
          <a:p>
            <a:r>
              <a:rPr lang="en-IN" sz="3600" dirty="0">
                <a:latin typeface="Aharoni" panose="02010803020104030203" pitchFamily="2" charset="-79"/>
                <a:cs typeface="Aharoni" panose="02010803020104030203" pitchFamily="2" charset="-79"/>
              </a:rPr>
              <a:t>Modules used in the Twitter Sentiment Analysis </a:t>
            </a:r>
          </a:p>
        </p:txBody>
      </p:sp>
      <p:sp>
        <p:nvSpPr>
          <p:cNvPr id="9" name="Rectangle 1">
            <a:extLst>
              <a:ext uri="{FF2B5EF4-FFF2-40B4-BE49-F238E27FC236}">
                <a16:creationId xmlns:a16="http://schemas.microsoft.com/office/drawing/2014/main" id="{7E7E3968-193F-D983-1888-409CD26B540E}"/>
              </a:ext>
            </a:extLst>
          </p:cNvPr>
          <p:cNvSpPr>
            <a:spLocks noChangeArrowheads="1"/>
          </p:cNvSpPr>
          <p:nvPr/>
        </p:nvSpPr>
        <p:spPr bwMode="auto">
          <a:xfrm>
            <a:off x="566355" y="570123"/>
            <a:ext cx="11278937"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effectLst/>
                <a:latin typeface="Abadi" panose="020B0604020104020204" pitchFamily="34" charset="0"/>
                <a:cs typeface="Times New Roman" panose="02020603050405020304" pitchFamily="18" charset="0"/>
              </a:rPr>
              <a:t>Data Upload</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 A functionality enabling users to upload datasets (e.g., CSV files) containing tweets for sentiment analysis. The uploaded data forms the basis for preprocessing, training, and testing models.</a:t>
            </a:r>
            <a:endParaRPr lang="en-US" altLang="en-US" sz="1600" dirty="0">
              <a:latin typeface="Abadi" panose="020B0604020104020204" pitchFamily="34"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effectLst/>
                <a:latin typeface="Abadi" panose="020B0604020104020204" pitchFamily="34" charset="0"/>
                <a:cs typeface="Times New Roman" panose="02020603050405020304" pitchFamily="18" charset="0"/>
              </a:rPr>
              <a:t>Text Preprocessing</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 Tools such as re are used to clean and preprocess raw text by removing noise (e.g., URLs, special characters, and stop words) for better analysis.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effectLst/>
                <a:latin typeface="Abadi" panose="020B0604020104020204" pitchFamily="34" charset="0"/>
                <a:cs typeface="Times New Roman" panose="02020603050405020304" pitchFamily="18" charset="0"/>
              </a:rPr>
              <a:t>Feature Extraction</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sng" strike="noStrike" cap="none" normalizeH="0" baseline="0" dirty="0">
                <a:ln>
                  <a:noFill/>
                </a:ln>
                <a:effectLst/>
                <a:latin typeface="Abadi" panose="020B0604020104020204" pitchFamily="34" charset="0"/>
                <a:cs typeface="Times New Roman" panose="02020603050405020304" pitchFamily="18" charset="0"/>
              </a:rPr>
              <a:t>CountVectorizer</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 Converts text data into numerical features using a bag-of-words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sng" strike="noStrike" cap="none" normalizeH="0" baseline="0" dirty="0">
                <a:ln>
                  <a:noFill/>
                </a:ln>
                <a:effectLst/>
                <a:latin typeface="Abadi" panose="020B0604020104020204" pitchFamily="34" charset="0"/>
                <a:cs typeface="Times New Roman" panose="02020603050405020304" pitchFamily="18" charset="0"/>
              </a:rPr>
              <a:t>WordCloud</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 Visualizes frequently used words in the dataset, highlighting common themes.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effectLst/>
                <a:latin typeface="Abadi" panose="020B0604020104020204" pitchFamily="34" charset="0"/>
                <a:cs typeface="Times New Roman" panose="02020603050405020304" pitchFamily="18" charset="0"/>
              </a:rPr>
              <a:t>Machine Learning Models</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 Pre-trained models (e.g., sentiment classifiers) are employed for analyzing the polarity of tweets (positive, negative, or neutral). Further specifics can be customized.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effectLst/>
                <a:latin typeface="Abadi" panose="020B0604020104020204" pitchFamily="34" charset="0"/>
                <a:cs typeface="Times New Roman" panose="02020603050405020304" pitchFamily="18" charset="0"/>
              </a:rPr>
              <a:t>Visualization Libraries</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sng" strike="noStrike" cap="none" normalizeH="0" baseline="0" dirty="0">
                <a:ln>
                  <a:noFill/>
                </a:ln>
                <a:effectLst/>
                <a:latin typeface="Abadi" panose="020B0604020104020204" pitchFamily="34" charset="0"/>
                <a:cs typeface="Times New Roman" panose="02020603050405020304" pitchFamily="18" charset="0"/>
              </a:rPr>
              <a:t>Matplotlib and Seaborn</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 Used to create insightful visualizations of sentiment distributions, trends, and other related metrics.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effectLst/>
                <a:latin typeface="Abadi" panose="020B0604020104020204" pitchFamily="34" charset="0"/>
                <a:cs typeface="Times New Roman" panose="02020603050405020304" pitchFamily="18" charset="0"/>
              </a:rPr>
              <a:t>Natural Language Processing (NLP)</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sng" strike="noStrike" cap="none" normalizeH="0" baseline="0" dirty="0">
                <a:ln>
                  <a:noFill/>
                </a:ln>
                <a:effectLst/>
                <a:latin typeface="Abadi" panose="020B0604020104020204" pitchFamily="34" charset="0"/>
                <a:cs typeface="Times New Roman" panose="02020603050405020304" pitchFamily="18" charset="0"/>
              </a:rPr>
              <a:t>nltk</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 Assists in tasks such as tokenization and </a:t>
            </a:r>
            <a:r>
              <a:rPr kumimoji="0" lang="en-US" altLang="en-US" sz="1600" b="0" i="0" u="none" strike="noStrike" cap="none" normalizeH="0" baseline="0" dirty="0" err="1">
                <a:ln>
                  <a:noFill/>
                </a:ln>
                <a:effectLst/>
                <a:latin typeface="Abadi" panose="020B0604020104020204" pitchFamily="34" charset="0"/>
                <a:cs typeface="Times New Roman" panose="02020603050405020304" pitchFamily="18" charset="0"/>
              </a:rPr>
              <a:t>stopword</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 removal, ensuring efficient text processing for sentiment analysis.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effectLst/>
                <a:latin typeface="Abadi" panose="020B0604020104020204" pitchFamily="34" charset="0"/>
                <a:cs typeface="Times New Roman" panose="02020603050405020304" pitchFamily="18" charset="0"/>
              </a:rPr>
              <a:t>Graphical User Interface (GUI)</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sng" strike="noStrike" cap="none" normalizeH="0" baseline="0" dirty="0">
                <a:ln>
                  <a:noFill/>
                </a:ln>
                <a:effectLst/>
                <a:latin typeface="Abadi" panose="020B0604020104020204" pitchFamily="34" charset="0"/>
                <a:cs typeface="Times New Roman" panose="02020603050405020304" pitchFamily="18" charset="0"/>
              </a:rPr>
              <a:t>Tkinter</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 Provides a user-friendly interface for dataset uploads, model interaction, and visualization </a:t>
            </a:r>
            <a:r>
              <a:rPr kumimoji="0" lang="en-US" altLang="en-US" sz="1600" b="0" i="0" u="none" strike="noStrike" cap="none" normalizeH="0" baseline="0" dirty="0" err="1">
                <a:ln>
                  <a:noFill/>
                </a:ln>
                <a:effectLst/>
                <a:latin typeface="Abadi" panose="020B0604020104020204" pitchFamily="34" charset="0"/>
                <a:cs typeface="Times New Roman" panose="02020603050405020304" pitchFamily="18" charset="0"/>
              </a:rPr>
              <a:t>displas</a:t>
            </a:r>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4362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3F462-F3B8-6AFF-7767-8ADB51D94A6A}"/>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57285DEC-C7B8-F457-FF5E-E40A5B1CE150}"/>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0805606B-D4D7-89C6-36E1-087F0D41622B}"/>
              </a:ext>
            </a:extLst>
          </p:cNvPr>
          <p:cNvSpPr/>
          <p:nvPr/>
        </p:nvSpPr>
        <p:spPr>
          <a:xfrm>
            <a:off x="0" y="4623"/>
            <a:ext cx="12171162" cy="685337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Half Frame 1">
            <a:extLst>
              <a:ext uri="{FF2B5EF4-FFF2-40B4-BE49-F238E27FC236}">
                <a16:creationId xmlns:a16="http://schemas.microsoft.com/office/drawing/2014/main" id="{7A11CC5B-D731-CCDF-3655-EF08A741C2B8}"/>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2D19768E-9F26-A3D2-6B41-94B3F22E92D3}"/>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66181077-AD55-8B09-AEA9-941CBFE0D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A9277BD-BBD1-7301-5B15-3AECAD36C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399" y="822108"/>
            <a:ext cx="10528182" cy="4935333"/>
          </a:xfrm>
          <a:prstGeom prst="rect">
            <a:avLst/>
          </a:prstGeom>
        </p:spPr>
      </p:pic>
      <p:sp>
        <p:nvSpPr>
          <p:cNvPr id="10" name="TextBox 9">
            <a:extLst>
              <a:ext uri="{FF2B5EF4-FFF2-40B4-BE49-F238E27FC236}">
                <a16:creationId xmlns:a16="http://schemas.microsoft.com/office/drawing/2014/main" id="{BC9D4FC3-4468-9750-38F4-0B51D3DC2E32}"/>
              </a:ext>
            </a:extLst>
          </p:cNvPr>
          <p:cNvSpPr txBox="1"/>
          <p:nvPr/>
        </p:nvSpPr>
        <p:spPr>
          <a:xfrm>
            <a:off x="570452" y="5776252"/>
            <a:ext cx="10914075" cy="584775"/>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Sentiment analysis involves determining the sentiment expressed in tweets, categorizing them as positive, negative, or neutral. </a:t>
            </a:r>
          </a:p>
          <a:p>
            <a:r>
              <a:rPr lang="en-US" sz="1600" dirty="0">
                <a:solidFill>
                  <a:schemeClr val="bg1"/>
                </a:solidFill>
                <a:latin typeface="Times New Roman" panose="02020603050405020304" pitchFamily="18" charset="0"/>
                <a:cs typeface="Times New Roman" panose="02020603050405020304" pitchFamily="18" charset="0"/>
              </a:rPr>
              <a:t>This project aims to provide insights into public opinion on various topics by analyzing the sentiments of tweets.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5F46554-28CB-03A6-541C-457BBD8DB144}"/>
              </a:ext>
            </a:extLst>
          </p:cNvPr>
          <p:cNvSpPr txBox="1"/>
          <p:nvPr/>
        </p:nvSpPr>
        <p:spPr>
          <a:xfrm>
            <a:off x="5236221" y="433965"/>
            <a:ext cx="2281806"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User Interface </a:t>
            </a:r>
          </a:p>
        </p:txBody>
      </p:sp>
    </p:spTree>
    <p:extLst>
      <p:ext uri="{BB962C8B-B14F-4D97-AF65-F5344CB8AC3E}">
        <p14:creationId xmlns:p14="http://schemas.microsoft.com/office/powerpoint/2010/main" val="1226194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F48B9-57D8-9110-2206-E803C6143F33}"/>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E0CC56E6-6A69-BC5E-A2C2-687C54C82384}"/>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E615D4DD-C480-E5C0-2209-03DDA966F969}"/>
              </a:ext>
            </a:extLst>
          </p:cNvPr>
          <p:cNvSpPr/>
          <p:nvPr/>
        </p:nvSpPr>
        <p:spPr>
          <a:xfrm>
            <a:off x="0" y="4623"/>
            <a:ext cx="12171162" cy="685337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Half Frame 1">
            <a:extLst>
              <a:ext uri="{FF2B5EF4-FFF2-40B4-BE49-F238E27FC236}">
                <a16:creationId xmlns:a16="http://schemas.microsoft.com/office/drawing/2014/main" id="{06DF78AB-A06A-6F57-FDE6-9DD334CEF66D}"/>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6957FD13-EC6C-9DF0-9FAB-0FA37F000DAB}"/>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461839F7-67DB-E080-2385-473F7EB43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CCDCEBA-E448-EB50-28B8-B8A673EBAE18}"/>
              </a:ext>
            </a:extLst>
          </p:cNvPr>
          <p:cNvSpPr txBox="1"/>
          <p:nvPr/>
        </p:nvSpPr>
        <p:spPr>
          <a:xfrm>
            <a:off x="704675" y="5965018"/>
            <a:ext cx="6691805"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These buttons will upload the training and test datasets, and preprocess the data</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E81396A-EB64-F745-AA65-70E602B16CB5}"/>
              </a:ext>
            </a:extLst>
          </p:cNvPr>
          <p:cNvSpPr txBox="1"/>
          <p:nvPr/>
        </p:nvSpPr>
        <p:spPr>
          <a:xfrm>
            <a:off x="4608611" y="258505"/>
            <a:ext cx="355544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Upload and Preprocessing: </a:t>
            </a:r>
          </a:p>
        </p:txBody>
      </p:sp>
      <p:pic>
        <p:nvPicPr>
          <p:cNvPr id="6" name="Picture 5">
            <a:extLst>
              <a:ext uri="{FF2B5EF4-FFF2-40B4-BE49-F238E27FC236}">
                <a16:creationId xmlns:a16="http://schemas.microsoft.com/office/drawing/2014/main" id="{CFC48017-D62D-B154-1F06-E80B81A2B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675" y="627837"/>
            <a:ext cx="10679186" cy="5121308"/>
          </a:xfrm>
          <a:prstGeom prst="rect">
            <a:avLst/>
          </a:prstGeom>
        </p:spPr>
      </p:pic>
      <p:sp>
        <p:nvSpPr>
          <p:cNvPr id="7" name="Rectangle: Rounded Corners 6">
            <a:extLst>
              <a:ext uri="{FF2B5EF4-FFF2-40B4-BE49-F238E27FC236}">
                <a16:creationId xmlns:a16="http://schemas.microsoft.com/office/drawing/2014/main" id="{3F956822-E86A-F215-9F6A-591B1348131F}"/>
              </a:ext>
            </a:extLst>
          </p:cNvPr>
          <p:cNvSpPr/>
          <p:nvPr/>
        </p:nvSpPr>
        <p:spPr>
          <a:xfrm>
            <a:off x="973123" y="4169328"/>
            <a:ext cx="1895912" cy="679509"/>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cxnSp>
        <p:nvCxnSpPr>
          <p:cNvPr id="12" name="Connector: Curved 11">
            <a:extLst>
              <a:ext uri="{FF2B5EF4-FFF2-40B4-BE49-F238E27FC236}">
                <a16:creationId xmlns:a16="http://schemas.microsoft.com/office/drawing/2014/main" id="{43214674-51B6-75EF-2F32-5333DD11F483}"/>
              </a:ext>
            </a:extLst>
          </p:cNvPr>
          <p:cNvCxnSpPr>
            <a:cxnSpLocks/>
          </p:cNvCxnSpPr>
          <p:nvPr/>
        </p:nvCxnSpPr>
        <p:spPr>
          <a:xfrm rot="5400000" flipH="1" flipV="1">
            <a:off x="2822868" y="3972217"/>
            <a:ext cx="578896" cy="486558"/>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27FB11A6-22A8-DC1E-07E9-101437D38C22}"/>
              </a:ext>
            </a:extLst>
          </p:cNvPr>
          <p:cNvSpPr/>
          <p:nvPr/>
        </p:nvSpPr>
        <p:spPr>
          <a:xfrm>
            <a:off x="973123" y="4169328"/>
            <a:ext cx="1895912" cy="67950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823708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65203-02AB-FF2B-688D-F22E9D3EFA33}"/>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52DAAAD-68F8-4C98-91BC-3A863ABD6BD1}"/>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BFB2A66E-3851-D1C3-15BD-905E26EA32FC}"/>
              </a:ext>
            </a:extLst>
          </p:cNvPr>
          <p:cNvSpPr/>
          <p:nvPr/>
        </p:nvSpPr>
        <p:spPr>
          <a:xfrm>
            <a:off x="0" y="4623"/>
            <a:ext cx="12171162" cy="685337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Half Frame 1">
            <a:extLst>
              <a:ext uri="{FF2B5EF4-FFF2-40B4-BE49-F238E27FC236}">
                <a16:creationId xmlns:a16="http://schemas.microsoft.com/office/drawing/2014/main" id="{9259EC5E-3E48-B67B-22B8-30197B1E7473}"/>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7712E0C5-2BE9-3B7A-FC4D-B9A2C28CBFB1}"/>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316C3B8-D66B-FB49-2C13-A652C5E12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8561A53-76B4-C454-1ED1-08E3AD19FB06}"/>
              </a:ext>
            </a:extLst>
          </p:cNvPr>
          <p:cNvSpPr txBox="1"/>
          <p:nvPr/>
        </p:nvSpPr>
        <p:spPr>
          <a:xfrm>
            <a:off x="452099" y="6209388"/>
            <a:ext cx="4941116"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Ensures that the data is in a clean and usable format</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0023570-10DC-4570-2429-180DE3A8E683}"/>
              </a:ext>
            </a:extLst>
          </p:cNvPr>
          <p:cNvSpPr txBox="1"/>
          <p:nvPr/>
        </p:nvSpPr>
        <p:spPr>
          <a:xfrm>
            <a:off x="4608611" y="258505"/>
            <a:ext cx="355544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Training and Test Dataset : </a:t>
            </a:r>
          </a:p>
        </p:txBody>
      </p:sp>
      <p:pic>
        <p:nvPicPr>
          <p:cNvPr id="7" name="Picture 6">
            <a:extLst>
              <a:ext uri="{FF2B5EF4-FFF2-40B4-BE49-F238E27FC236}">
                <a16:creationId xmlns:a16="http://schemas.microsoft.com/office/drawing/2014/main" id="{F6681D4E-01CB-F645-3EFA-97F4E243D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675" y="648611"/>
            <a:ext cx="5842976" cy="3102654"/>
          </a:xfrm>
          <a:prstGeom prst="rect">
            <a:avLst/>
          </a:prstGeom>
        </p:spPr>
      </p:pic>
      <p:pic>
        <p:nvPicPr>
          <p:cNvPr id="9" name="Picture 8">
            <a:extLst>
              <a:ext uri="{FF2B5EF4-FFF2-40B4-BE49-F238E27FC236}">
                <a16:creationId xmlns:a16="http://schemas.microsoft.com/office/drawing/2014/main" id="{A3557C56-9D9C-FE70-CDA2-965A24F3D9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5751" y="3141295"/>
            <a:ext cx="5837246" cy="3102653"/>
          </a:xfrm>
          <a:prstGeom prst="rect">
            <a:avLst/>
          </a:prstGeom>
        </p:spPr>
      </p:pic>
    </p:spTree>
    <p:extLst>
      <p:ext uri="{BB962C8B-B14F-4D97-AF65-F5344CB8AC3E}">
        <p14:creationId xmlns:p14="http://schemas.microsoft.com/office/powerpoint/2010/main" val="13483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5BF3E-E672-20C8-F8CA-F50FD11AE786}"/>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2A8F173E-5B14-4C79-258A-DAC4F3F0D4BE}"/>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BBA4A607-DC43-DB10-8A0B-A0C895CB17B1}"/>
              </a:ext>
            </a:extLst>
          </p:cNvPr>
          <p:cNvSpPr/>
          <p:nvPr/>
        </p:nvSpPr>
        <p:spPr>
          <a:xfrm>
            <a:off x="0" y="4623"/>
            <a:ext cx="12171162" cy="685337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Half Frame 1">
            <a:extLst>
              <a:ext uri="{FF2B5EF4-FFF2-40B4-BE49-F238E27FC236}">
                <a16:creationId xmlns:a16="http://schemas.microsoft.com/office/drawing/2014/main" id="{F9ACCB3D-89BC-CE25-E983-BE1BEEA427C6}"/>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9BE25399-A325-B684-69E5-3A0760A33814}"/>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7B9ACDAB-6A16-EB82-A328-5CB661590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1041755-9D0C-02B4-E86E-547C0B7D135F}"/>
              </a:ext>
            </a:extLst>
          </p:cNvPr>
          <p:cNvSpPr txBox="1"/>
          <p:nvPr/>
        </p:nvSpPr>
        <p:spPr>
          <a:xfrm>
            <a:off x="452098" y="6209388"/>
            <a:ext cx="8727796" cy="584775"/>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“SHOW LABEL VALUE COUNTS”, button</a:t>
            </a:r>
            <a:r>
              <a:rPr lang="en-US" sz="1600" b="1"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will displays the distribution of sentiment labels in the dataset.</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1E28C1D-FACE-9429-8FB8-04FE6970210F}"/>
              </a:ext>
            </a:extLst>
          </p:cNvPr>
          <p:cNvSpPr txBox="1"/>
          <p:nvPr/>
        </p:nvSpPr>
        <p:spPr>
          <a:xfrm>
            <a:off x="4608611" y="258505"/>
            <a:ext cx="355544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Visualization and Analytics : </a:t>
            </a:r>
          </a:p>
        </p:txBody>
      </p:sp>
      <p:pic>
        <p:nvPicPr>
          <p:cNvPr id="6" name="Picture 5">
            <a:extLst>
              <a:ext uri="{FF2B5EF4-FFF2-40B4-BE49-F238E27FC236}">
                <a16:creationId xmlns:a16="http://schemas.microsoft.com/office/drawing/2014/main" id="{91A5AC8F-5F4E-E5B9-21E6-E05E15B66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983" y="745826"/>
            <a:ext cx="10255138" cy="5153504"/>
          </a:xfrm>
          <a:prstGeom prst="rect">
            <a:avLst/>
          </a:prstGeom>
        </p:spPr>
      </p:pic>
      <p:sp>
        <p:nvSpPr>
          <p:cNvPr id="8" name="Rectangle: Rounded Corners 7">
            <a:extLst>
              <a:ext uri="{FF2B5EF4-FFF2-40B4-BE49-F238E27FC236}">
                <a16:creationId xmlns:a16="http://schemas.microsoft.com/office/drawing/2014/main" id="{170930B7-4FE9-3C12-39C2-325E054DC5AA}"/>
              </a:ext>
            </a:extLst>
          </p:cNvPr>
          <p:cNvSpPr/>
          <p:nvPr/>
        </p:nvSpPr>
        <p:spPr>
          <a:xfrm>
            <a:off x="1091879" y="4919715"/>
            <a:ext cx="1609376" cy="36412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2" name="Connector: Curved 11">
            <a:extLst>
              <a:ext uri="{FF2B5EF4-FFF2-40B4-BE49-F238E27FC236}">
                <a16:creationId xmlns:a16="http://schemas.microsoft.com/office/drawing/2014/main" id="{50259B81-BB30-BAD5-1F22-24464CE67657}"/>
              </a:ext>
            </a:extLst>
          </p:cNvPr>
          <p:cNvCxnSpPr/>
          <p:nvPr/>
        </p:nvCxnSpPr>
        <p:spPr>
          <a:xfrm rot="5400000" flipH="1" flipV="1">
            <a:off x="2476599" y="4430275"/>
            <a:ext cx="578840" cy="335559"/>
          </a:xfrm>
          <a:prstGeom prst="curvedConnector3">
            <a:avLst>
              <a:gd name="adj1" fmla="val 39855"/>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10070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B2CCF-E75B-DA3E-D012-738ED5CD1CD3}"/>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F4F8A4EB-9E1A-058B-3DCB-AF4A22A1CE80}"/>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999D186A-4B66-9B13-28AA-509C2E992ACD}"/>
              </a:ext>
            </a:extLst>
          </p:cNvPr>
          <p:cNvSpPr/>
          <p:nvPr/>
        </p:nvSpPr>
        <p:spPr>
          <a:xfrm>
            <a:off x="-10419" y="0"/>
            <a:ext cx="12202419"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Half Frame 1">
            <a:extLst>
              <a:ext uri="{FF2B5EF4-FFF2-40B4-BE49-F238E27FC236}">
                <a16:creationId xmlns:a16="http://schemas.microsoft.com/office/drawing/2014/main" id="{8AA2B79B-97FA-068A-3C08-E900D741FE1C}"/>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1D3AC96B-01E8-0DA5-F0F1-37A8D6A3B064}"/>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52C18E37-51D9-8714-07EC-9FC892392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107D5B4-2418-8072-1206-AFB027A95FE0}"/>
              </a:ext>
            </a:extLst>
          </p:cNvPr>
          <p:cNvSpPr txBox="1"/>
          <p:nvPr/>
        </p:nvSpPr>
        <p:spPr>
          <a:xfrm>
            <a:off x="244713" y="6138115"/>
            <a:ext cx="8727796" cy="584775"/>
          </a:xfrm>
          <a:prstGeom prst="rect">
            <a:avLst/>
          </a:prstGeom>
          <a:noFill/>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a:t>
            </a:r>
            <a:r>
              <a:rPr lang="en-US" sz="1600" dirty="0">
                <a:solidFill>
                  <a:schemeClr val="bg1"/>
                </a:solidFill>
                <a:latin typeface="Times New Roman" panose="02020603050405020304" pitchFamily="18" charset="0"/>
                <a:cs typeface="Times New Roman" panose="02020603050405020304" pitchFamily="18" charset="0"/>
              </a:rPr>
              <a:t>SHOW TWEET LENGTH DISTRIBUTION</a:t>
            </a:r>
            <a:r>
              <a:rPr lang="en-US" sz="1600" b="1"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button</a:t>
            </a:r>
            <a:r>
              <a:rPr lang="en-US" sz="1600" b="1"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will Visualizes the distribution of tweet lengths based on the given dataset.</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1CF4866-8C08-24EC-A6B8-9BB1D89F19FC}"/>
              </a:ext>
            </a:extLst>
          </p:cNvPr>
          <p:cNvSpPr txBox="1"/>
          <p:nvPr/>
        </p:nvSpPr>
        <p:spPr>
          <a:xfrm>
            <a:off x="4608611" y="258505"/>
            <a:ext cx="355544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Visualization and Analytics : </a:t>
            </a:r>
          </a:p>
        </p:txBody>
      </p:sp>
      <p:pic>
        <p:nvPicPr>
          <p:cNvPr id="7" name="Picture 6">
            <a:extLst>
              <a:ext uri="{FF2B5EF4-FFF2-40B4-BE49-F238E27FC236}">
                <a16:creationId xmlns:a16="http://schemas.microsoft.com/office/drawing/2014/main" id="{3B75A694-C507-AF56-83DA-EF8D8A35A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682" y="718639"/>
            <a:ext cx="10028638" cy="5039391"/>
          </a:xfrm>
          <a:prstGeom prst="rect">
            <a:avLst/>
          </a:prstGeom>
        </p:spPr>
      </p:pic>
      <p:sp>
        <p:nvSpPr>
          <p:cNvPr id="9" name="Rectangle: Rounded Corners 8">
            <a:extLst>
              <a:ext uri="{FF2B5EF4-FFF2-40B4-BE49-F238E27FC236}">
                <a16:creationId xmlns:a16="http://schemas.microsoft.com/office/drawing/2014/main" id="{B774DD58-D3C5-B85D-9727-0C9060B141F6}"/>
              </a:ext>
            </a:extLst>
          </p:cNvPr>
          <p:cNvSpPr/>
          <p:nvPr/>
        </p:nvSpPr>
        <p:spPr>
          <a:xfrm>
            <a:off x="2999234" y="4836160"/>
            <a:ext cx="2121405" cy="27577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3" name="Connector: Curved 12">
            <a:extLst>
              <a:ext uri="{FF2B5EF4-FFF2-40B4-BE49-F238E27FC236}">
                <a16:creationId xmlns:a16="http://schemas.microsoft.com/office/drawing/2014/main" id="{BE863675-5D9B-D337-6D84-87CF97E01F86}"/>
              </a:ext>
            </a:extLst>
          </p:cNvPr>
          <p:cNvCxnSpPr>
            <a:cxnSpLocks/>
          </p:cNvCxnSpPr>
          <p:nvPr/>
        </p:nvCxnSpPr>
        <p:spPr>
          <a:xfrm rot="5400000" flipH="1" flipV="1">
            <a:off x="4889242" y="4600141"/>
            <a:ext cx="305435" cy="157359"/>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59094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9F324-6C9A-DD02-95BF-7CD9591278FE}"/>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F342C9D5-34A3-B0A9-BED3-8007D619BC88}"/>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950ADB0C-3FEA-925E-430E-C435CF9F2813}"/>
              </a:ext>
            </a:extLst>
          </p:cNvPr>
          <p:cNvSpPr/>
          <p:nvPr/>
        </p:nvSpPr>
        <p:spPr>
          <a:xfrm>
            <a:off x="-10419" y="0"/>
            <a:ext cx="12202419"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Half Frame 1">
            <a:extLst>
              <a:ext uri="{FF2B5EF4-FFF2-40B4-BE49-F238E27FC236}">
                <a16:creationId xmlns:a16="http://schemas.microsoft.com/office/drawing/2014/main" id="{FC73A8A7-C5BD-B07A-7C00-CD585C5E3DD4}"/>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AEA73611-869C-A33E-432E-17A64828A759}"/>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5710207E-C1A7-8839-BB99-4EE356502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7A70566-4932-47EA-6B42-AC1E146B5D14}"/>
              </a:ext>
            </a:extLst>
          </p:cNvPr>
          <p:cNvSpPr txBox="1"/>
          <p:nvPr/>
        </p:nvSpPr>
        <p:spPr>
          <a:xfrm>
            <a:off x="629760" y="6153187"/>
            <a:ext cx="8727796" cy="338554"/>
          </a:xfrm>
          <a:prstGeom prst="rect">
            <a:avLst/>
          </a:prstGeom>
          <a:noFill/>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a:t>
            </a:r>
            <a:r>
              <a:rPr lang="en-US" sz="1600" dirty="0"/>
              <a:t> </a:t>
            </a:r>
            <a:r>
              <a:rPr lang="en-US" sz="1600" b="1" dirty="0">
                <a:solidFill>
                  <a:schemeClr val="bg1"/>
                </a:solidFill>
                <a:latin typeface="Times New Roman" panose="02020603050405020304" pitchFamily="18" charset="0"/>
                <a:cs typeface="Times New Roman" panose="02020603050405020304" pitchFamily="18" charset="0"/>
              </a:rPr>
              <a:t>ADD LENGTH COLUMN”, </a:t>
            </a:r>
            <a:r>
              <a:rPr lang="en-US" sz="1600" dirty="0">
                <a:solidFill>
                  <a:schemeClr val="bg1"/>
                </a:solidFill>
                <a:latin typeface="Times New Roman" panose="02020603050405020304" pitchFamily="18" charset="0"/>
                <a:cs typeface="Times New Roman" panose="02020603050405020304" pitchFamily="18" charset="0"/>
              </a:rPr>
              <a:t>button adds a column to the dataset that shows the length of each tweet.</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589A093-7687-802D-1F42-825A9F96FF99}"/>
              </a:ext>
            </a:extLst>
          </p:cNvPr>
          <p:cNvSpPr txBox="1"/>
          <p:nvPr/>
        </p:nvSpPr>
        <p:spPr>
          <a:xfrm>
            <a:off x="4608611" y="258505"/>
            <a:ext cx="355544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Visualization and Analytics : </a:t>
            </a:r>
          </a:p>
        </p:txBody>
      </p:sp>
      <p:pic>
        <p:nvPicPr>
          <p:cNvPr id="6" name="Picture 5">
            <a:extLst>
              <a:ext uri="{FF2B5EF4-FFF2-40B4-BE49-F238E27FC236}">
                <a16:creationId xmlns:a16="http://schemas.microsoft.com/office/drawing/2014/main" id="{BFB5F311-AF35-EB46-D157-D35B572C0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381" y="627837"/>
            <a:ext cx="10368578" cy="5288466"/>
          </a:xfrm>
          <a:prstGeom prst="rect">
            <a:avLst/>
          </a:prstGeom>
        </p:spPr>
      </p:pic>
      <p:sp>
        <p:nvSpPr>
          <p:cNvPr id="8" name="Rectangle: Rounded Corners 7">
            <a:extLst>
              <a:ext uri="{FF2B5EF4-FFF2-40B4-BE49-F238E27FC236}">
                <a16:creationId xmlns:a16="http://schemas.microsoft.com/office/drawing/2014/main" id="{35CCF708-DF35-8992-170A-B4633274ABE0}"/>
              </a:ext>
            </a:extLst>
          </p:cNvPr>
          <p:cNvSpPr/>
          <p:nvPr/>
        </p:nvSpPr>
        <p:spPr>
          <a:xfrm>
            <a:off x="5159219" y="4886961"/>
            <a:ext cx="1231421" cy="39252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2" name="Connector: Curved 11">
            <a:extLst>
              <a:ext uri="{FF2B5EF4-FFF2-40B4-BE49-F238E27FC236}">
                <a16:creationId xmlns:a16="http://schemas.microsoft.com/office/drawing/2014/main" id="{0560C823-FA71-D182-8D53-B0EF31E3AEEC}"/>
              </a:ext>
            </a:extLst>
          </p:cNvPr>
          <p:cNvCxnSpPr>
            <a:cxnSpLocks/>
          </p:cNvCxnSpPr>
          <p:nvPr/>
        </p:nvCxnSpPr>
        <p:spPr>
          <a:xfrm rot="5400000" flipH="1" flipV="1">
            <a:off x="6255294" y="3592018"/>
            <a:ext cx="1572528" cy="1301836"/>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67419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B55D7-E5B7-D2E9-0016-3CDC70C6ECD8}"/>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A853EEEC-FEFE-5AE2-A5A5-671131BC740D}"/>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3A7BE298-28FD-4E45-3D74-C225F709C725}"/>
              </a:ext>
            </a:extLst>
          </p:cNvPr>
          <p:cNvSpPr/>
          <p:nvPr/>
        </p:nvSpPr>
        <p:spPr>
          <a:xfrm>
            <a:off x="-10419" y="0"/>
            <a:ext cx="12202419"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Half Frame 1">
            <a:extLst>
              <a:ext uri="{FF2B5EF4-FFF2-40B4-BE49-F238E27FC236}">
                <a16:creationId xmlns:a16="http://schemas.microsoft.com/office/drawing/2014/main" id="{524E8A47-B234-CFD9-0D9A-6B54FB0EFC71}"/>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AF238C4B-16A6-0A71-86D9-7BCB28873CAA}"/>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DB88C745-6272-8737-0C4D-9088DA5AB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B1F40755-4212-9856-33C8-D58E0FF80807}"/>
              </a:ext>
            </a:extLst>
          </p:cNvPr>
          <p:cNvSpPr txBox="1"/>
          <p:nvPr/>
        </p:nvSpPr>
        <p:spPr>
          <a:xfrm>
            <a:off x="452098" y="5939830"/>
            <a:ext cx="8727796" cy="584775"/>
          </a:xfrm>
          <a:prstGeom prst="rect">
            <a:avLst/>
          </a:prstGeom>
          <a:noFill/>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“SHOW MOST FREQUENT WORDS”,</a:t>
            </a:r>
            <a:r>
              <a:rPr lang="en-US" sz="1600" dirty="0">
                <a:solidFill>
                  <a:schemeClr val="bg1"/>
                </a:solidFill>
                <a:latin typeface="Times New Roman" panose="02020603050405020304" pitchFamily="18" charset="0"/>
                <a:cs typeface="Times New Roman" panose="02020603050405020304" pitchFamily="18" charset="0"/>
              </a:rPr>
              <a:t> button identifies and visualizes the most commonly occurring words in the dataset.</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9137A7B-279B-DFF2-CD48-9E870AF79BAD}"/>
              </a:ext>
            </a:extLst>
          </p:cNvPr>
          <p:cNvSpPr txBox="1"/>
          <p:nvPr/>
        </p:nvSpPr>
        <p:spPr>
          <a:xfrm>
            <a:off x="4608611" y="258505"/>
            <a:ext cx="355544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Visualization and Analytics : </a:t>
            </a:r>
          </a:p>
        </p:txBody>
      </p:sp>
      <p:pic>
        <p:nvPicPr>
          <p:cNvPr id="7" name="Picture 6">
            <a:extLst>
              <a:ext uri="{FF2B5EF4-FFF2-40B4-BE49-F238E27FC236}">
                <a16:creationId xmlns:a16="http://schemas.microsoft.com/office/drawing/2014/main" id="{563D603C-DB31-B4A4-DCF6-5CC200D1B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334" y="736374"/>
            <a:ext cx="10436665" cy="5050554"/>
          </a:xfrm>
          <a:prstGeom prst="rect">
            <a:avLst/>
          </a:prstGeom>
        </p:spPr>
      </p:pic>
      <p:sp>
        <p:nvSpPr>
          <p:cNvPr id="9" name="Rectangle: Rounded Corners 8">
            <a:extLst>
              <a:ext uri="{FF2B5EF4-FFF2-40B4-BE49-F238E27FC236}">
                <a16:creationId xmlns:a16="http://schemas.microsoft.com/office/drawing/2014/main" id="{133753D4-E66A-F9CA-CCFA-04C7C7FF2DC3}"/>
              </a:ext>
            </a:extLst>
          </p:cNvPr>
          <p:cNvSpPr/>
          <p:nvPr/>
        </p:nvSpPr>
        <p:spPr>
          <a:xfrm>
            <a:off x="7152640" y="4846320"/>
            <a:ext cx="1584960" cy="31496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4" name="Connector: Curved 13">
            <a:extLst>
              <a:ext uri="{FF2B5EF4-FFF2-40B4-BE49-F238E27FC236}">
                <a16:creationId xmlns:a16="http://schemas.microsoft.com/office/drawing/2014/main" id="{CD881614-7B8D-2FB7-AA87-756054E3F54F}"/>
              </a:ext>
            </a:extLst>
          </p:cNvPr>
          <p:cNvCxnSpPr>
            <a:cxnSpLocks/>
          </p:cNvCxnSpPr>
          <p:nvPr/>
        </p:nvCxnSpPr>
        <p:spPr>
          <a:xfrm flipV="1">
            <a:off x="8737600" y="4658061"/>
            <a:ext cx="442295" cy="342203"/>
          </a:xfrm>
          <a:prstGeom prst="curvedConnector3">
            <a:avLst>
              <a:gd name="adj1" fmla="val 16253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689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5F68B-3808-8007-8789-098A306572B4}"/>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10FB9D55-C5F6-A40E-8A4A-3493F92A554E}"/>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74" name="Rectangle 73">
            <a:extLst>
              <a:ext uri="{FF2B5EF4-FFF2-40B4-BE49-F238E27FC236}">
                <a16:creationId xmlns:a16="http://schemas.microsoft.com/office/drawing/2014/main" id="{F6807293-8709-46A6-A662-A54040898F78}"/>
              </a:ext>
            </a:extLst>
          </p:cNvPr>
          <p:cNvSpPr/>
          <p:nvPr/>
        </p:nvSpPr>
        <p:spPr>
          <a:xfrm>
            <a:off x="0" y="0"/>
            <a:ext cx="12192000"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75" name="Freeform: Shape 74">
            <a:extLst>
              <a:ext uri="{FF2B5EF4-FFF2-40B4-BE49-F238E27FC236}">
                <a16:creationId xmlns:a16="http://schemas.microsoft.com/office/drawing/2014/main" id="{AD7BB09A-1E62-03D7-EC4A-FF84EB018268}"/>
              </a:ext>
            </a:extLst>
          </p:cNvPr>
          <p:cNvSpPr/>
          <p:nvPr/>
        </p:nvSpPr>
        <p:spPr>
          <a:xfrm>
            <a:off x="6562864" y="-2210826"/>
            <a:ext cx="9942056" cy="9603610"/>
          </a:xfrm>
          <a:custGeom>
            <a:avLst/>
            <a:gdLst>
              <a:gd name="connsiteX0" fmla="*/ 4937760 w 10942320"/>
              <a:gd name="connsiteY0" fmla="*/ 8297093 h 10064933"/>
              <a:gd name="connsiteX1" fmla="*/ 5974080 w 10942320"/>
              <a:gd name="connsiteY1" fmla="*/ 8297093 h 10064933"/>
              <a:gd name="connsiteX2" fmla="*/ 6416040 w 10942320"/>
              <a:gd name="connsiteY2" fmla="*/ 9181013 h 10064933"/>
              <a:gd name="connsiteX3" fmla="*/ 5974080 w 10942320"/>
              <a:gd name="connsiteY3" fmla="*/ 10064933 h 10064933"/>
              <a:gd name="connsiteX4" fmla="*/ 4937760 w 10942320"/>
              <a:gd name="connsiteY4" fmla="*/ 10064933 h 10064933"/>
              <a:gd name="connsiteX5" fmla="*/ 4495800 w 10942320"/>
              <a:gd name="connsiteY5" fmla="*/ 9181013 h 10064933"/>
              <a:gd name="connsiteX6" fmla="*/ 6446520 w 10942320"/>
              <a:gd name="connsiteY6" fmla="*/ 7413173 h 10064933"/>
              <a:gd name="connsiteX7" fmla="*/ 7482840 w 10942320"/>
              <a:gd name="connsiteY7" fmla="*/ 7413173 h 10064933"/>
              <a:gd name="connsiteX8" fmla="*/ 7924800 w 10942320"/>
              <a:gd name="connsiteY8" fmla="*/ 8297093 h 10064933"/>
              <a:gd name="connsiteX9" fmla="*/ 7482840 w 10942320"/>
              <a:gd name="connsiteY9" fmla="*/ 9181013 h 10064933"/>
              <a:gd name="connsiteX10" fmla="*/ 6446520 w 10942320"/>
              <a:gd name="connsiteY10" fmla="*/ 9181013 h 10064933"/>
              <a:gd name="connsiteX11" fmla="*/ 6004560 w 10942320"/>
              <a:gd name="connsiteY11" fmla="*/ 8297093 h 10064933"/>
              <a:gd name="connsiteX12" fmla="*/ 3429000 w 10942320"/>
              <a:gd name="connsiteY12" fmla="*/ 7306493 h 10064933"/>
              <a:gd name="connsiteX13" fmla="*/ 4465320 w 10942320"/>
              <a:gd name="connsiteY13" fmla="*/ 7306493 h 10064933"/>
              <a:gd name="connsiteX14" fmla="*/ 4907280 w 10942320"/>
              <a:gd name="connsiteY14" fmla="*/ 8190413 h 10064933"/>
              <a:gd name="connsiteX15" fmla="*/ 4465320 w 10942320"/>
              <a:gd name="connsiteY15" fmla="*/ 9074333 h 10064933"/>
              <a:gd name="connsiteX16" fmla="*/ 3429000 w 10942320"/>
              <a:gd name="connsiteY16" fmla="*/ 9074333 h 10064933"/>
              <a:gd name="connsiteX17" fmla="*/ 2987040 w 10942320"/>
              <a:gd name="connsiteY17" fmla="*/ 8190413 h 10064933"/>
              <a:gd name="connsiteX18" fmla="*/ 7955280 w 10942320"/>
              <a:gd name="connsiteY18" fmla="*/ 6514013 h 10064933"/>
              <a:gd name="connsiteX19" fmla="*/ 8991600 w 10942320"/>
              <a:gd name="connsiteY19" fmla="*/ 6514013 h 10064933"/>
              <a:gd name="connsiteX20" fmla="*/ 9433560 w 10942320"/>
              <a:gd name="connsiteY20" fmla="*/ 7397933 h 10064933"/>
              <a:gd name="connsiteX21" fmla="*/ 8991600 w 10942320"/>
              <a:gd name="connsiteY21" fmla="*/ 8281853 h 10064933"/>
              <a:gd name="connsiteX22" fmla="*/ 7955280 w 10942320"/>
              <a:gd name="connsiteY22" fmla="*/ 8281853 h 10064933"/>
              <a:gd name="connsiteX23" fmla="*/ 7513320 w 10942320"/>
              <a:gd name="connsiteY23" fmla="*/ 7397933 h 10064933"/>
              <a:gd name="connsiteX24" fmla="*/ 4937760 w 10942320"/>
              <a:gd name="connsiteY24" fmla="*/ 6422573 h 10064933"/>
              <a:gd name="connsiteX25" fmla="*/ 5974080 w 10942320"/>
              <a:gd name="connsiteY25" fmla="*/ 6422573 h 10064933"/>
              <a:gd name="connsiteX26" fmla="*/ 6416040 w 10942320"/>
              <a:gd name="connsiteY26" fmla="*/ 7306493 h 10064933"/>
              <a:gd name="connsiteX27" fmla="*/ 5974080 w 10942320"/>
              <a:gd name="connsiteY27" fmla="*/ 8190413 h 10064933"/>
              <a:gd name="connsiteX28" fmla="*/ 4937760 w 10942320"/>
              <a:gd name="connsiteY28" fmla="*/ 8190413 h 10064933"/>
              <a:gd name="connsiteX29" fmla="*/ 4495800 w 10942320"/>
              <a:gd name="connsiteY29" fmla="*/ 7306493 h 10064933"/>
              <a:gd name="connsiteX30" fmla="*/ 9464040 w 10942320"/>
              <a:gd name="connsiteY30" fmla="*/ 5645333 h 10064933"/>
              <a:gd name="connsiteX31" fmla="*/ 10500360 w 10942320"/>
              <a:gd name="connsiteY31" fmla="*/ 5645333 h 10064933"/>
              <a:gd name="connsiteX32" fmla="*/ 10942320 w 10942320"/>
              <a:gd name="connsiteY32" fmla="*/ 6529253 h 10064933"/>
              <a:gd name="connsiteX33" fmla="*/ 10500360 w 10942320"/>
              <a:gd name="connsiteY33" fmla="*/ 7413173 h 10064933"/>
              <a:gd name="connsiteX34" fmla="*/ 9464040 w 10942320"/>
              <a:gd name="connsiteY34" fmla="*/ 7413173 h 10064933"/>
              <a:gd name="connsiteX35" fmla="*/ 9022080 w 10942320"/>
              <a:gd name="connsiteY35" fmla="*/ 6529253 h 10064933"/>
              <a:gd name="connsiteX36" fmla="*/ 6446520 w 10942320"/>
              <a:gd name="connsiteY36" fmla="*/ 5538653 h 10064933"/>
              <a:gd name="connsiteX37" fmla="*/ 7482840 w 10942320"/>
              <a:gd name="connsiteY37" fmla="*/ 5538653 h 10064933"/>
              <a:gd name="connsiteX38" fmla="*/ 7924800 w 10942320"/>
              <a:gd name="connsiteY38" fmla="*/ 6422573 h 10064933"/>
              <a:gd name="connsiteX39" fmla="*/ 7482840 w 10942320"/>
              <a:gd name="connsiteY39" fmla="*/ 7306493 h 10064933"/>
              <a:gd name="connsiteX40" fmla="*/ 6446520 w 10942320"/>
              <a:gd name="connsiteY40" fmla="*/ 7306493 h 10064933"/>
              <a:gd name="connsiteX41" fmla="*/ 6004560 w 10942320"/>
              <a:gd name="connsiteY41" fmla="*/ 6422573 h 10064933"/>
              <a:gd name="connsiteX42" fmla="*/ 3429000 w 10942320"/>
              <a:gd name="connsiteY42" fmla="*/ 5453018 h 10064933"/>
              <a:gd name="connsiteX43" fmla="*/ 4465320 w 10942320"/>
              <a:gd name="connsiteY43" fmla="*/ 5453018 h 10064933"/>
              <a:gd name="connsiteX44" fmla="*/ 4907280 w 10942320"/>
              <a:gd name="connsiteY44" fmla="*/ 6336938 h 10064933"/>
              <a:gd name="connsiteX45" fmla="*/ 4465320 w 10942320"/>
              <a:gd name="connsiteY45" fmla="*/ 7220858 h 10064933"/>
              <a:gd name="connsiteX46" fmla="*/ 3429000 w 10942320"/>
              <a:gd name="connsiteY46" fmla="*/ 7220858 h 10064933"/>
              <a:gd name="connsiteX47" fmla="*/ 2987040 w 10942320"/>
              <a:gd name="connsiteY47" fmla="*/ 6336938 h 10064933"/>
              <a:gd name="connsiteX48" fmla="*/ 7955280 w 10942320"/>
              <a:gd name="connsiteY48" fmla="*/ 4654733 h 10064933"/>
              <a:gd name="connsiteX49" fmla="*/ 8991600 w 10942320"/>
              <a:gd name="connsiteY49" fmla="*/ 4654733 h 10064933"/>
              <a:gd name="connsiteX50" fmla="*/ 9433560 w 10942320"/>
              <a:gd name="connsiteY50" fmla="*/ 5538653 h 10064933"/>
              <a:gd name="connsiteX51" fmla="*/ 8991600 w 10942320"/>
              <a:gd name="connsiteY51" fmla="*/ 6422573 h 10064933"/>
              <a:gd name="connsiteX52" fmla="*/ 7955280 w 10942320"/>
              <a:gd name="connsiteY52" fmla="*/ 6422573 h 10064933"/>
              <a:gd name="connsiteX53" fmla="*/ 7513320 w 10942320"/>
              <a:gd name="connsiteY53" fmla="*/ 5538653 h 10064933"/>
              <a:gd name="connsiteX54" fmla="*/ 4937760 w 10942320"/>
              <a:gd name="connsiteY54" fmla="*/ 4569099 h 10064933"/>
              <a:gd name="connsiteX55" fmla="*/ 5974080 w 10942320"/>
              <a:gd name="connsiteY55" fmla="*/ 4569099 h 10064933"/>
              <a:gd name="connsiteX56" fmla="*/ 6416040 w 10942320"/>
              <a:gd name="connsiteY56" fmla="*/ 5453018 h 10064933"/>
              <a:gd name="connsiteX57" fmla="*/ 5974080 w 10942320"/>
              <a:gd name="connsiteY57" fmla="*/ 6336938 h 10064933"/>
              <a:gd name="connsiteX58" fmla="*/ 4937760 w 10942320"/>
              <a:gd name="connsiteY58" fmla="*/ 6336938 h 10064933"/>
              <a:gd name="connsiteX59" fmla="*/ 4495800 w 10942320"/>
              <a:gd name="connsiteY59" fmla="*/ 5453018 h 10064933"/>
              <a:gd name="connsiteX60" fmla="*/ 1920240 w 10942320"/>
              <a:gd name="connsiteY60" fmla="*/ 4462419 h 10064933"/>
              <a:gd name="connsiteX61" fmla="*/ 2956560 w 10942320"/>
              <a:gd name="connsiteY61" fmla="*/ 4462419 h 10064933"/>
              <a:gd name="connsiteX62" fmla="*/ 3398520 w 10942320"/>
              <a:gd name="connsiteY62" fmla="*/ 5346338 h 10064933"/>
              <a:gd name="connsiteX63" fmla="*/ 2956560 w 10942320"/>
              <a:gd name="connsiteY63" fmla="*/ 6230258 h 10064933"/>
              <a:gd name="connsiteX64" fmla="*/ 1920240 w 10942320"/>
              <a:gd name="connsiteY64" fmla="*/ 6230258 h 10064933"/>
              <a:gd name="connsiteX65" fmla="*/ 1478280 w 10942320"/>
              <a:gd name="connsiteY65" fmla="*/ 5346338 h 10064933"/>
              <a:gd name="connsiteX66" fmla="*/ 6446520 w 10942320"/>
              <a:gd name="connsiteY66" fmla="*/ 3669939 h 10064933"/>
              <a:gd name="connsiteX67" fmla="*/ 7482840 w 10942320"/>
              <a:gd name="connsiteY67" fmla="*/ 3669939 h 10064933"/>
              <a:gd name="connsiteX68" fmla="*/ 7924800 w 10942320"/>
              <a:gd name="connsiteY68" fmla="*/ 4553859 h 10064933"/>
              <a:gd name="connsiteX69" fmla="*/ 7482840 w 10942320"/>
              <a:gd name="connsiteY69" fmla="*/ 5437778 h 10064933"/>
              <a:gd name="connsiteX70" fmla="*/ 6446520 w 10942320"/>
              <a:gd name="connsiteY70" fmla="*/ 5437778 h 10064933"/>
              <a:gd name="connsiteX71" fmla="*/ 6004560 w 10942320"/>
              <a:gd name="connsiteY71" fmla="*/ 4553859 h 10064933"/>
              <a:gd name="connsiteX72" fmla="*/ 3429000 w 10942320"/>
              <a:gd name="connsiteY72" fmla="*/ 3578499 h 10064933"/>
              <a:gd name="connsiteX73" fmla="*/ 4465320 w 10942320"/>
              <a:gd name="connsiteY73" fmla="*/ 3578499 h 10064933"/>
              <a:gd name="connsiteX74" fmla="*/ 4907280 w 10942320"/>
              <a:gd name="connsiteY74" fmla="*/ 4462419 h 10064933"/>
              <a:gd name="connsiteX75" fmla="*/ 4465320 w 10942320"/>
              <a:gd name="connsiteY75" fmla="*/ 5346338 h 10064933"/>
              <a:gd name="connsiteX76" fmla="*/ 3429000 w 10942320"/>
              <a:gd name="connsiteY76" fmla="*/ 5346338 h 10064933"/>
              <a:gd name="connsiteX77" fmla="*/ 2987040 w 10942320"/>
              <a:gd name="connsiteY77" fmla="*/ 4462419 h 10064933"/>
              <a:gd name="connsiteX78" fmla="*/ 7955280 w 10942320"/>
              <a:gd name="connsiteY78" fmla="*/ 2801259 h 10064933"/>
              <a:gd name="connsiteX79" fmla="*/ 8991600 w 10942320"/>
              <a:gd name="connsiteY79" fmla="*/ 2801259 h 10064933"/>
              <a:gd name="connsiteX80" fmla="*/ 9433560 w 10942320"/>
              <a:gd name="connsiteY80" fmla="*/ 3685179 h 10064933"/>
              <a:gd name="connsiteX81" fmla="*/ 8991600 w 10942320"/>
              <a:gd name="connsiteY81" fmla="*/ 4569099 h 10064933"/>
              <a:gd name="connsiteX82" fmla="*/ 7955280 w 10942320"/>
              <a:gd name="connsiteY82" fmla="*/ 4569099 h 10064933"/>
              <a:gd name="connsiteX83" fmla="*/ 7513320 w 10942320"/>
              <a:gd name="connsiteY83" fmla="*/ 3685179 h 10064933"/>
              <a:gd name="connsiteX84" fmla="*/ 4937760 w 10942320"/>
              <a:gd name="connsiteY84" fmla="*/ 2694580 h 10064933"/>
              <a:gd name="connsiteX85" fmla="*/ 5974080 w 10942320"/>
              <a:gd name="connsiteY85" fmla="*/ 2694580 h 10064933"/>
              <a:gd name="connsiteX86" fmla="*/ 6416040 w 10942320"/>
              <a:gd name="connsiteY86" fmla="*/ 3578499 h 10064933"/>
              <a:gd name="connsiteX87" fmla="*/ 5974080 w 10942320"/>
              <a:gd name="connsiteY87" fmla="*/ 4462419 h 10064933"/>
              <a:gd name="connsiteX88" fmla="*/ 4937760 w 10942320"/>
              <a:gd name="connsiteY88" fmla="*/ 4462419 h 10064933"/>
              <a:gd name="connsiteX89" fmla="*/ 4495800 w 10942320"/>
              <a:gd name="connsiteY89" fmla="*/ 3578499 h 10064933"/>
              <a:gd name="connsiteX90" fmla="*/ 1950720 w 10942320"/>
              <a:gd name="connsiteY90" fmla="*/ 2651762 h 10064933"/>
              <a:gd name="connsiteX91" fmla="*/ 2987040 w 10942320"/>
              <a:gd name="connsiteY91" fmla="*/ 2651762 h 10064933"/>
              <a:gd name="connsiteX92" fmla="*/ 3429000 w 10942320"/>
              <a:gd name="connsiteY92" fmla="*/ 3535682 h 10064933"/>
              <a:gd name="connsiteX93" fmla="*/ 2987040 w 10942320"/>
              <a:gd name="connsiteY93" fmla="*/ 4419601 h 10064933"/>
              <a:gd name="connsiteX94" fmla="*/ 1950720 w 10942320"/>
              <a:gd name="connsiteY94" fmla="*/ 4419601 h 10064933"/>
              <a:gd name="connsiteX95" fmla="*/ 1508760 w 10942320"/>
              <a:gd name="connsiteY95" fmla="*/ 3535682 h 10064933"/>
              <a:gd name="connsiteX96" fmla="*/ 6446520 w 10942320"/>
              <a:gd name="connsiteY96" fmla="*/ 1810660 h 10064933"/>
              <a:gd name="connsiteX97" fmla="*/ 7482840 w 10942320"/>
              <a:gd name="connsiteY97" fmla="*/ 1810660 h 10064933"/>
              <a:gd name="connsiteX98" fmla="*/ 7924800 w 10942320"/>
              <a:gd name="connsiteY98" fmla="*/ 2694580 h 10064933"/>
              <a:gd name="connsiteX99" fmla="*/ 7482840 w 10942320"/>
              <a:gd name="connsiteY99" fmla="*/ 3578499 h 10064933"/>
              <a:gd name="connsiteX100" fmla="*/ 6446520 w 10942320"/>
              <a:gd name="connsiteY100" fmla="*/ 3578499 h 10064933"/>
              <a:gd name="connsiteX101" fmla="*/ 6004560 w 10942320"/>
              <a:gd name="connsiteY101" fmla="*/ 2694580 h 10064933"/>
              <a:gd name="connsiteX102" fmla="*/ 3459480 w 10942320"/>
              <a:gd name="connsiteY102" fmla="*/ 1767842 h 10064933"/>
              <a:gd name="connsiteX103" fmla="*/ 4495800 w 10942320"/>
              <a:gd name="connsiteY103" fmla="*/ 1767842 h 10064933"/>
              <a:gd name="connsiteX104" fmla="*/ 4937760 w 10942320"/>
              <a:gd name="connsiteY104" fmla="*/ 2651762 h 10064933"/>
              <a:gd name="connsiteX105" fmla="*/ 4495800 w 10942320"/>
              <a:gd name="connsiteY105" fmla="*/ 3535682 h 10064933"/>
              <a:gd name="connsiteX106" fmla="*/ 3459480 w 10942320"/>
              <a:gd name="connsiteY106" fmla="*/ 3535682 h 10064933"/>
              <a:gd name="connsiteX107" fmla="*/ 3017520 w 10942320"/>
              <a:gd name="connsiteY107" fmla="*/ 2651762 h 10064933"/>
              <a:gd name="connsiteX108" fmla="*/ 441960 w 10942320"/>
              <a:gd name="connsiteY108" fmla="*/ 1661162 h 10064933"/>
              <a:gd name="connsiteX109" fmla="*/ 1478280 w 10942320"/>
              <a:gd name="connsiteY109" fmla="*/ 1661162 h 10064933"/>
              <a:gd name="connsiteX110" fmla="*/ 1920240 w 10942320"/>
              <a:gd name="connsiteY110" fmla="*/ 2545082 h 10064933"/>
              <a:gd name="connsiteX111" fmla="*/ 1478280 w 10942320"/>
              <a:gd name="connsiteY111" fmla="*/ 3429002 h 10064933"/>
              <a:gd name="connsiteX112" fmla="*/ 441960 w 10942320"/>
              <a:gd name="connsiteY112" fmla="*/ 3429002 h 10064933"/>
              <a:gd name="connsiteX113" fmla="*/ 0 w 10942320"/>
              <a:gd name="connsiteY113" fmla="*/ 2545082 h 10064933"/>
              <a:gd name="connsiteX114" fmla="*/ 4968240 w 10942320"/>
              <a:gd name="connsiteY114" fmla="*/ 868681 h 10064933"/>
              <a:gd name="connsiteX115" fmla="*/ 6004560 w 10942320"/>
              <a:gd name="connsiteY115" fmla="*/ 868681 h 10064933"/>
              <a:gd name="connsiteX116" fmla="*/ 6446520 w 10942320"/>
              <a:gd name="connsiteY116" fmla="*/ 1752602 h 10064933"/>
              <a:gd name="connsiteX117" fmla="*/ 6004560 w 10942320"/>
              <a:gd name="connsiteY117" fmla="*/ 2636522 h 10064933"/>
              <a:gd name="connsiteX118" fmla="*/ 4968240 w 10942320"/>
              <a:gd name="connsiteY118" fmla="*/ 2636522 h 10064933"/>
              <a:gd name="connsiteX119" fmla="*/ 4526280 w 10942320"/>
              <a:gd name="connsiteY119" fmla="*/ 1752602 h 10064933"/>
              <a:gd name="connsiteX120" fmla="*/ 1981200 w 10942320"/>
              <a:gd name="connsiteY120" fmla="*/ 824777 h 10064933"/>
              <a:gd name="connsiteX121" fmla="*/ 3017520 w 10942320"/>
              <a:gd name="connsiteY121" fmla="*/ 824777 h 10064933"/>
              <a:gd name="connsiteX122" fmla="*/ 3459480 w 10942320"/>
              <a:gd name="connsiteY122" fmla="*/ 1708697 h 10064933"/>
              <a:gd name="connsiteX123" fmla="*/ 3017520 w 10942320"/>
              <a:gd name="connsiteY123" fmla="*/ 2592617 h 10064933"/>
              <a:gd name="connsiteX124" fmla="*/ 1981200 w 10942320"/>
              <a:gd name="connsiteY124" fmla="*/ 2592617 h 10064933"/>
              <a:gd name="connsiteX125" fmla="*/ 1539240 w 10942320"/>
              <a:gd name="connsiteY125" fmla="*/ 1708697 h 10064933"/>
              <a:gd name="connsiteX126" fmla="*/ 6477000 w 10942320"/>
              <a:gd name="connsiteY126" fmla="*/ 0 h 10064933"/>
              <a:gd name="connsiteX127" fmla="*/ 7513320 w 10942320"/>
              <a:gd name="connsiteY127" fmla="*/ 0 h 10064933"/>
              <a:gd name="connsiteX128" fmla="*/ 7955280 w 10942320"/>
              <a:gd name="connsiteY128" fmla="*/ 883922 h 10064933"/>
              <a:gd name="connsiteX129" fmla="*/ 7513320 w 10942320"/>
              <a:gd name="connsiteY129" fmla="*/ 1767842 h 10064933"/>
              <a:gd name="connsiteX130" fmla="*/ 6477000 w 10942320"/>
              <a:gd name="connsiteY130" fmla="*/ 1767842 h 10064933"/>
              <a:gd name="connsiteX131" fmla="*/ 6035040 w 10942320"/>
              <a:gd name="connsiteY131" fmla="*/ 883922 h 1006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0942320" h="10064933">
                <a:moveTo>
                  <a:pt x="4937760" y="8297093"/>
                </a:moveTo>
                <a:lnTo>
                  <a:pt x="5974080" y="8297093"/>
                </a:lnTo>
                <a:lnTo>
                  <a:pt x="6416040" y="9181013"/>
                </a:lnTo>
                <a:lnTo>
                  <a:pt x="5974080" y="10064933"/>
                </a:lnTo>
                <a:lnTo>
                  <a:pt x="4937760" y="10064933"/>
                </a:lnTo>
                <a:lnTo>
                  <a:pt x="4495800" y="9181013"/>
                </a:lnTo>
                <a:close/>
                <a:moveTo>
                  <a:pt x="6446520" y="7413173"/>
                </a:moveTo>
                <a:lnTo>
                  <a:pt x="7482840" y="7413173"/>
                </a:lnTo>
                <a:lnTo>
                  <a:pt x="7924800" y="8297093"/>
                </a:lnTo>
                <a:lnTo>
                  <a:pt x="7482840" y="9181013"/>
                </a:lnTo>
                <a:lnTo>
                  <a:pt x="6446520" y="9181013"/>
                </a:lnTo>
                <a:lnTo>
                  <a:pt x="6004560" y="8297093"/>
                </a:lnTo>
                <a:close/>
                <a:moveTo>
                  <a:pt x="3429000" y="7306493"/>
                </a:moveTo>
                <a:lnTo>
                  <a:pt x="4465320" y="7306493"/>
                </a:lnTo>
                <a:lnTo>
                  <a:pt x="4907280" y="8190413"/>
                </a:lnTo>
                <a:lnTo>
                  <a:pt x="4465320" y="9074333"/>
                </a:lnTo>
                <a:lnTo>
                  <a:pt x="3429000" y="9074333"/>
                </a:lnTo>
                <a:lnTo>
                  <a:pt x="2987040" y="8190413"/>
                </a:lnTo>
                <a:close/>
                <a:moveTo>
                  <a:pt x="7955280" y="6514013"/>
                </a:moveTo>
                <a:lnTo>
                  <a:pt x="8991600" y="6514013"/>
                </a:lnTo>
                <a:lnTo>
                  <a:pt x="9433560" y="7397933"/>
                </a:lnTo>
                <a:lnTo>
                  <a:pt x="8991600" y="8281853"/>
                </a:lnTo>
                <a:lnTo>
                  <a:pt x="7955280" y="8281853"/>
                </a:lnTo>
                <a:lnTo>
                  <a:pt x="7513320" y="7397933"/>
                </a:lnTo>
                <a:close/>
                <a:moveTo>
                  <a:pt x="4937760" y="6422573"/>
                </a:moveTo>
                <a:lnTo>
                  <a:pt x="5974080" y="6422573"/>
                </a:lnTo>
                <a:lnTo>
                  <a:pt x="6416040" y="7306493"/>
                </a:lnTo>
                <a:lnTo>
                  <a:pt x="5974080" y="8190413"/>
                </a:lnTo>
                <a:lnTo>
                  <a:pt x="4937760" y="8190413"/>
                </a:lnTo>
                <a:lnTo>
                  <a:pt x="4495800" y="7306493"/>
                </a:lnTo>
                <a:close/>
                <a:moveTo>
                  <a:pt x="9464040" y="5645333"/>
                </a:moveTo>
                <a:lnTo>
                  <a:pt x="10500360" y="5645333"/>
                </a:lnTo>
                <a:lnTo>
                  <a:pt x="10942320" y="6529253"/>
                </a:lnTo>
                <a:lnTo>
                  <a:pt x="10500360" y="7413173"/>
                </a:lnTo>
                <a:lnTo>
                  <a:pt x="9464040" y="7413173"/>
                </a:lnTo>
                <a:lnTo>
                  <a:pt x="9022080" y="6529253"/>
                </a:lnTo>
                <a:close/>
                <a:moveTo>
                  <a:pt x="6446520" y="5538653"/>
                </a:moveTo>
                <a:lnTo>
                  <a:pt x="7482840" y="5538653"/>
                </a:lnTo>
                <a:lnTo>
                  <a:pt x="7924800" y="6422573"/>
                </a:lnTo>
                <a:lnTo>
                  <a:pt x="7482840" y="7306493"/>
                </a:lnTo>
                <a:lnTo>
                  <a:pt x="6446520" y="7306493"/>
                </a:lnTo>
                <a:lnTo>
                  <a:pt x="6004560" y="6422573"/>
                </a:lnTo>
                <a:close/>
                <a:moveTo>
                  <a:pt x="3429000" y="5453018"/>
                </a:moveTo>
                <a:lnTo>
                  <a:pt x="4465320" y="5453018"/>
                </a:lnTo>
                <a:lnTo>
                  <a:pt x="4907280" y="6336938"/>
                </a:lnTo>
                <a:lnTo>
                  <a:pt x="4465320" y="7220858"/>
                </a:lnTo>
                <a:lnTo>
                  <a:pt x="3429000" y="7220858"/>
                </a:lnTo>
                <a:lnTo>
                  <a:pt x="2987040" y="6336938"/>
                </a:lnTo>
                <a:close/>
                <a:moveTo>
                  <a:pt x="7955280" y="4654733"/>
                </a:moveTo>
                <a:lnTo>
                  <a:pt x="8991600" y="4654733"/>
                </a:lnTo>
                <a:lnTo>
                  <a:pt x="9433560" y="5538653"/>
                </a:lnTo>
                <a:lnTo>
                  <a:pt x="8991600" y="6422573"/>
                </a:lnTo>
                <a:lnTo>
                  <a:pt x="7955280" y="6422573"/>
                </a:lnTo>
                <a:lnTo>
                  <a:pt x="7513320" y="5538653"/>
                </a:lnTo>
                <a:close/>
                <a:moveTo>
                  <a:pt x="4937760" y="4569099"/>
                </a:moveTo>
                <a:lnTo>
                  <a:pt x="5974080" y="4569099"/>
                </a:lnTo>
                <a:lnTo>
                  <a:pt x="6416040" y="5453018"/>
                </a:lnTo>
                <a:lnTo>
                  <a:pt x="5974080" y="6336938"/>
                </a:lnTo>
                <a:lnTo>
                  <a:pt x="4937760" y="6336938"/>
                </a:lnTo>
                <a:lnTo>
                  <a:pt x="4495800" y="5453018"/>
                </a:lnTo>
                <a:close/>
                <a:moveTo>
                  <a:pt x="1920240" y="4462419"/>
                </a:moveTo>
                <a:lnTo>
                  <a:pt x="2956560" y="4462419"/>
                </a:lnTo>
                <a:lnTo>
                  <a:pt x="3398520" y="5346338"/>
                </a:lnTo>
                <a:lnTo>
                  <a:pt x="2956560" y="6230258"/>
                </a:lnTo>
                <a:lnTo>
                  <a:pt x="1920240" y="6230258"/>
                </a:lnTo>
                <a:lnTo>
                  <a:pt x="1478280" y="5346338"/>
                </a:lnTo>
                <a:close/>
                <a:moveTo>
                  <a:pt x="6446520" y="3669939"/>
                </a:moveTo>
                <a:lnTo>
                  <a:pt x="7482840" y="3669939"/>
                </a:lnTo>
                <a:lnTo>
                  <a:pt x="7924800" y="4553859"/>
                </a:lnTo>
                <a:lnTo>
                  <a:pt x="7482840" y="5437778"/>
                </a:lnTo>
                <a:lnTo>
                  <a:pt x="6446520" y="5437778"/>
                </a:lnTo>
                <a:lnTo>
                  <a:pt x="6004560" y="4553859"/>
                </a:lnTo>
                <a:close/>
                <a:moveTo>
                  <a:pt x="3429000" y="3578499"/>
                </a:moveTo>
                <a:lnTo>
                  <a:pt x="4465320" y="3578499"/>
                </a:lnTo>
                <a:lnTo>
                  <a:pt x="4907280" y="4462419"/>
                </a:lnTo>
                <a:lnTo>
                  <a:pt x="4465320" y="5346338"/>
                </a:lnTo>
                <a:lnTo>
                  <a:pt x="3429000" y="5346338"/>
                </a:lnTo>
                <a:lnTo>
                  <a:pt x="2987040" y="4462419"/>
                </a:lnTo>
                <a:close/>
                <a:moveTo>
                  <a:pt x="7955280" y="2801259"/>
                </a:moveTo>
                <a:lnTo>
                  <a:pt x="8991600" y="2801259"/>
                </a:lnTo>
                <a:lnTo>
                  <a:pt x="9433560" y="3685179"/>
                </a:lnTo>
                <a:lnTo>
                  <a:pt x="8991600" y="4569099"/>
                </a:lnTo>
                <a:lnTo>
                  <a:pt x="7955280" y="4569099"/>
                </a:lnTo>
                <a:lnTo>
                  <a:pt x="7513320" y="3685179"/>
                </a:lnTo>
                <a:close/>
                <a:moveTo>
                  <a:pt x="4937760" y="2694580"/>
                </a:moveTo>
                <a:lnTo>
                  <a:pt x="5974080" y="2694580"/>
                </a:lnTo>
                <a:lnTo>
                  <a:pt x="6416040" y="3578499"/>
                </a:lnTo>
                <a:lnTo>
                  <a:pt x="5974080" y="4462419"/>
                </a:lnTo>
                <a:lnTo>
                  <a:pt x="4937760" y="4462419"/>
                </a:lnTo>
                <a:lnTo>
                  <a:pt x="4495800" y="3578499"/>
                </a:lnTo>
                <a:close/>
                <a:moveTo>
                  <a:pt x="1950720" y="2651762"/>
                </a:moveTo>
                <a:lnTo>
                  <a:pt x="2987040" y="2651762"/>
                </a:lnTo>
                <a:lnTo>
                  <a:pt x="3429000" y="3535682"/>
                </a:lnTo>
                <a:lnTo>
                  <a:pt x="2987040" y="4419601"/>
                </a:lnTo>
                <a:lnTo>
                  <a:pt x="1950720" y="4419601"/>
                </a:lnTo>
                <a:lnTo>
                  <a:pt x="1508760" y="3535682"/>
                </a:lnTo>
                <a:close/>
                <a:moveTo>
                  <a:pt x="6446520" y="1810660"/>
                </a:moveTo>
                <a:lnTo>
                  <a:pt x="7482840" y="1810660"/>
                </a:lnTo>
                <a:lnTo>
                  <a:pt x="7924800" y="2694580"/>
                </a:lnTo>
                <a:lnTo>
                  <a:pt x="7482840" y="3578499"/>
                </a:lnTo>
                <a:lnTo>
                  <a:pt x="6446520" y="3578499"/>
                </a:lnTo>
                <a:lnTo>
                  <a:pt x="6004560" y="2694580"/>
                </a:lnTo>
                <a:close/>
                <a:moveTo>
                  <a:pt x="3459480" y="1767842"/>
                </a:moveTo>
                <a:lnTo>
                  <a:pt x="4495800" y="1767842"/>
                </a:lnTo>
                <a:lnTo>
                  <a:pt x="4937760" y="2651762"/>
                </a:lnTo>
                <a:lnTo>
                  <a:pt x="4495800" y="3535682"/>
                </a:lnTo>
                <a:lnTo>
                  <a:pt x="3459480" y="3535682"/>
                </a:lnTo>
                <a:lnTo>
                  <a:pt x="3017520" y="2651762"/>
                </a:lnTo>
                <a:close/>
                <a:moveTo>
                  <a:pt x="441960" y="1661162"/>
                </a:moveTo>
                <a:lnTo>
                  <a:pt x="1478280" y="1661162"/>
                </a:lnTo>
                <a:lnTo>
                  <a:pt x="1920240" y="2545082"/>
                </a:lnTo>
                <a:lnTo>
                  <a:pt x="1478280" y="3429002"/>
                </a:lnTo>
                <a:lnTo>
                  <a:pt x="441960" y="3429002"/>
                </a:lnTo>
                <a:lnTo>
                  <a:pt x="0" y="2545082"/>
                </a:lnTo>
                <a:close/>
                <a:moveTo>
                  <a:pt x="4968240" y="868681"/>
                </a:moveTo>
                <a:lnTo>
                  <a:pt x="6004560" y="868681"/>
                </a:lnTo>
                <a:lnTo>
                  <a:pt x="6446520" y="1752602"/>
                </a:lnTo>
                <a:lnTo>
                  <a:pt x="6004560" y="2636522"/>
                </a:lnTo>
                <a:lnTo>
                  <a:pt x="4968240" y="2636522"/>
                </a:lnTo>
                <a:lnTo>
                  <a:pt x="4526280" y="1752602"/>
                </a:lnTo>
                <a:close/>
                <a:moveTo>
                  <a:pt x="1981200" y="824777"/>
                </a:moveTo>
                <a:lnTo>
                  <a:pt x="3017520" y="824777"/>
                </a:lnTo>
                <a:lnTo>
                  <a:pt x="3459480" y="1708697"/>
                </a:lnTo>
                <a:lnTo>
                  <a:pt x="3017520" y="2592617"/>
                </a:lnTo>
                <a:lnTo>
                  <a:pt x="1981200" y="2592617"/>
                </a:lnTo>
                <a:lnTo>
                  <a:pt x="1539240" y="1708697"/>
                </a:lnTo>
                <a:close/>
                <a:moveTo>
                  <a:pt x="6477000" y="0"/>
                </a:moveTo>
                <a:lnTo>
                  <a:pt x="7513320" y="0"/>
                </a:lnTo>
                <a:lnTo>
                  <a:pt x="7955280" y="883922"/>
                </a:lnTo>
                <a:lnTo>
                  <a:pt x="7513320" y="1767842"/>
                </a:lnTo>
                <a:lnTo>
                  <a:pt x="6477000" y="1767842"/>
                </a:lnTo>
                <a:lnTo>
                  <a:pt x="6035040" y="883922"/>
                </a:ln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6" name="TextBox 75">
            <a:extLst>
              <a:ext uri="{FF2B5EF4-FFF2-40B4-BE49-F238E27FC236}">
                <a16:creationId xmlns:a16="http://schemas.microsoft.com/office/drawing/2014/main" id="{5AE659CD-A146-0567-2A20-A4BB8CF0BF61}"/>
              </a:ext>
            </a:extLst>
          </p:cNvPr>
          <p:cNvSpPr txBox="1"/>
          <p:nvPr/>
        </p:nvSpPr>
        <p:spPr>
          <a:xfrm>
            <a:off x="2534920" y="589056"/>
            <a:ext cx="4389120" cy="830997"/>
          </a:xfrm>
          <a:prstGeom prst="rect">
            <a:avLst/>
          </a:prstGeom>
          <a:noFill/>
        </p:spPr>
        <p:txBody>
          <a:bodyPr wrap="square" rtlCol="0">
            <a:spAutoFit/>
          </a:bodyPr>
          <a:lstStyle/>
          <a:p>
            <a:r>
              <a:rPr lang="en-IN" sz="4800" dirty="0">
                <a:latin typeface="Aharoni" panose="02010803020104030203" pitchFamily="2" charset="-79"/>
                <a:cs typeface="Aharoni" panose="02010803020104030203" pitchFamily="2" charset="-79"/>
              </a:rPr>
              <a:t>ABSTRACT</a:t>
            </a:r>
          </a:p>
        </p:txBody>
      </p:sp>
      <p:pic>
        <p:nvPicPr>
          <p:cNvPr id="78" name="Picture 77">
            <a:extLst>
              <a:ext uri="{FF2B5EF4-FFF2-40B4-BE49-F238E27FC236}">
                <a16:creationId xmlns:a16="http://schemas.microsoft.com/office/drawing/2014/main" id="{7E938435-C049-A5B5-97F9-8387644D2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29" y="115586"/>
            <a:ext cx="327262" cy="269324"/>
          </a:xfrm>
          <a:prstGeom prst="rect">
            <a:avLst/>
          </a:prstGeom>
        </p:spPr>
      </p:pic>
      <p:sp>
        <p:nvSpPr>
          <p:cNvPr id="3" name="TextBox 2">
            <a:extLst>
              <a:ext uri="{FF2B5EF4-FFF2-40B4-BE49-F238E27FC236}">
                <a16:creationId xmlns:a16="http://schemas.microsoft.com/office/drawing/2014/main" id="{FAAA66D8-7865-C981-677B-ECC26077B145}"/>
              </a:ext>
            </a:extLst>
          </p:cNvPr>
          <p:cNvSpPr txBox="1"/>
          <p:nvPr/>
        </p:nvSpPr>
        <p:spPr>
          <a:xfrm>
            <a:off x="317165" y="1437153"/>
            <a:ext cx="7842988" cy="4708981"/>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rtlCol="0">
            <a:spAutoFit/>
          </a:bodyPr>
          <a:lstStyle/>
          <a:p>
            <a:pPr marL="342900" indent="-342900">
              <a:buFont typeface="Wingdings" panose="05000000000000000000" pitchFamily="2" charset="2"/>
              <a:buChar char="Ø"/>
            </a:pPr>
            <a:r>
              <a:rPr lang="en-US" sz="2000" dirty="0">
                <a:solidFill>
                  <a:schemeClr val="tx1"/>
                </a:solidFill>
                <a:latin typeface="Abadi" panose="020B0604020104020204" pitchFamily="34" charset="0"/>
                <a:cs typeface="Times New Roman" panose="02020603050405020304" pitchFamily="18" charset="0"/>
              </a:rPr>
              <a:t>Twitter has become a widely utilized platform for individuals to express their opinions and emotions on various topics and events. </a:t>
            </a:r>
          </a:p>
          <a:p>
            <a:endParaRPr lang="en-US" sz="2000" dirty="0">
              <a:solidFill>
                <a:schemeClr val="tx1"/>
              </a:solidFill>
              <a:latin typeface="Abadi" panose="020B0604020104020204" pitchFamily="34" charset="0"/>
              <a:cs typeface="Times New Roman" panose="02020603050405020304" pitchFamily="18" charset="0"/>
            </a:endParaRPr>
          </a:p>
          <a:p>
            <a:pPr marL="342900" indent="-342900">
              <a:buFont typeface="Wingdings" panose="05000000000000000000" pitchFamily="2" charset="2"/>
              <a:buChar char="Ø"/>
            </a:pPr>
            <a:r>
              <a:rPr lang="en-US" sz="2000" dirty="0">
                <a:solidFill>
                  <a:schemeClr val="tx1"/>
                </a:solidFill>
                <a:latin typeface="Abadi" panose="020B0604020104020204" pitchFamily="34" charset="0"/>
                <a:cs typeface="Times New Roman" panose="02020603050405020304" pitchFamily="18" charset="0"/>
              </a:rPr>
              <a:t>Sentiment analysis is used to analyze data and extract the emotions or sentiments conveyed. </a:t>
            </a:r>
          </a:p>
          <a:p>
            <a:r>
              <a:rPr lang="en-US" sz="2000" dirty="0">
                <a:solidFill>
                  <a:schemeClr val="tx1"/>
                </a:solidFill>
                <a:latin typeface="Abadi" panose="020B0604020104020204" pitchFamily="34" charset="0"/>
                <a:cs typeface="Times New Roman" panose="02020603050405020304" pitchFamily="18" charset="0"/>
              </a:rPr>
              <a:t>     Twitter sentiment analysis applies this methodology specifically to</a:t>
            </a:r>
          </a:p>
          <a:p>
            <a:r>
              <a:rPr lang="en-US" sz="2000" dirty="0">
                <a:solidFill>
                  <a:schemeClr val="tx1"/>
                </a:solidFill>
                <a:latin typeface="Abadi" panose="020B0604020104020204" pitchFamily="34" charset="0"/>
                <a:cs typeface="Times New Roman" panose="02020603050405020304" pitchFamily="18" charset="0"/>
              </a:rPr>
              <a:t>     Twitter data(tweets) to identify users’ sentiments. </a:t>
            </a:r>
          </a:p>
          <a:p>
            <a:endParaRPr lang="en-US" sz="2000" dirty="0">
              <a:solidFill>
                <a:schemeClr val="tx1"/>
              </a:solidFill>
              <a:latin typeface="Abadi" panose="020B0604020104020204" pitchFamily="34" charset="0"/>
              <a:cs typeface="Times New Roman" panose="02020603050405020304" pitchFamily="18" charset="0"/>
            </a:endParaRPr>
          </a:p>
          <a:p>
            <a:pPr marL="342900" indent="-342900">
              <a:buFont typeface="Wingdings" panose="05000000000000000000" pitchFamily="2" charset="2"/>
              <a:buChar char="Ø"/>
            </a:pPr>
            <a:r>
              <a:rPr lang="en-US" sz="2000" dirty="0">
                <a:solidFill>
                  <a:schemeClr val="tx1"/>
                </a:solidFill>
                <a:latin typeface="Abadi" panose="020B0604020104020204" pitchFamily="34" charset="0"/>
                <a:cs typeface="Times New Roman" panose="02020603050405020304" pitchFamily="18" charset="0"/>
              </a:rPr>
              <a:t>However, tweets’ unique characteristics, such as their limited character count and frequent use of slang, abbreviations, and emojis, pose significant challenges for processing and analysis. </a:t>
            </a:r>
          </a:p>
          <a:p>
            <a:r>
              <a:rPr lang="en-US" sz="2000" dirty="0">
                <a:solidFill>
                  <a:schemeClr val="tx1"/>
                </a:solidFill>
                <a:latin typeface="Abadi" panose="020B0604020104020204" pitchFamily="34" charset="0"/>
                <a:cs typeface="Times New Roman" panose="02020603050405020304" pitchFamily="18" charset="0"/>
              </a:rPr>
              <a:t> </a:t>
            </a:r>
          </a:p>
          <a:p>
            <a:endParaRPr lang="en-US" sz="2000" dirty="0">
              <a:solidFill>
                <a:schemeClr val="bg1"/>
              </a:solidFill>
              <a:latin typeface="Abadi" panose="020B0604020104020204" pitchFamily="34" charset="0"/>
              <a:cs typeface="Times New Roman" panose="02020603050405020304" pitchFamily="18" charset="0"/>
            </a:endParaRPr>
          </a:p>
          <a:p>
            <a:r>
              <a:rPr lang="en-US" sz="2000" dirty="0">
                <a:solidFill>
                  <a:schemeClr val="tx1"/>
                </a:solidFill>
                <a:latin typeface="Abadi" panose="020B0604020104020204" pitchFamily="34" charset="0"/>
                <a:cs typeface="Times New Roman" panose="02020603050405020304" pitchFamily="18" charset="0"/>
              </a:rPr>
              <a:t>The goal is establishing a framework for effectively analyzing Twitter data and id.</a:t>
            </a:r>
            <a:endParaRPr lang="en-IN" sz="2000" dirty="0">
              <a:solidFill>
                <a:schemeClr val="tx1"/>
              </a:solidFill>
              <a:latin typeface="Abadi" panose="020B0604020104020204" pitchFamily="34" charset="0"/>
              <a:cs typeface="Times New Roman" panose="02020603050405020304" pitchFamily="18" charset="0"/>
            </a:endParaRPr>
          </a:p>
        </p:txBody>
      </p:sp>
    </p:spTree>
    <p:extLst>
      <p:ext uri="{BB962C8B-B14F-4D97-AF65-F5344CB8AC3E}">
        <p14:creationId xmlns:p14="http://schemas.microsoft.com/office/powerpoint/2010/main" val="3635921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94A28-434F-AE10-C555-D37817CC52CF}"/>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4BFCA786-7BE6-F8C1-B14E-CDA99C716032}"/>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E1C3472B-385C-AE8E-C4C3-0477F4762C72}"/>
              </a:ext>
            </a:extLst>
          </p:cNvPr>
          <p:cNvSpPr/>
          <p:nvPr/>
        </p:nvSpPr>
        <p:spPr>
          <a:xfrm>
            <a:off x="-10419" y="0"/>
            <a:ext cx="12202419"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Half Frame 1">
            <a:extLst>
              <a:ext uri="{FF2B5EF4-FFF2-40B4-BE49-F238E27FC236}">
                <a16:creationId xmlns:a16="http://schemas.microsoft.com/office/drawing/2014/main" id="{7743FC69-F10D-B588-E50A-1755D2125900}"/>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0E9216A9-74F1-D14D-6E55-33BE0B16E36C}"/>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E76859FA-FE1B-8B82-5932-789CEA44B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D4D90E0-F0C0-4B5D-A0AD-F02CF219CB1F}"/>
              </a:ext>
            </a:extLst>
          </p:cNvPr>
          <p:cNvSpPr txBox="1"/>
          <p:nvPr/>
        </p:nvSpPr>
        <p:spPr>
          <a:xfrm>
            <a:off x="452098" y="5939830"/>
            <a:ext cx="8727796" cy="830997"/>
          </a:xfrm>
          <a:prstGeom prst="rect">
            <a:avLst/>
          </a:prstGeom>
          <a:noFill/>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“SHOW NEUTRAL WORD CLOUD”,</a:t>
            </a:r>
            <a:r>
              <a:rPr lang="en-US" sz="1600" dirty="0">
                <a:solidFill>
                  <a:schemeClr val="bg1"/>
                </a:solidFill>
                <a:latin typeface="Times New Roman" panose="02020603050405020304" pitchFamily="18" charset="0"/>
                <a:cs typeface="Times New Roman" panose="02020603050405020304" pitchFamily="18" charset="0"/>
              </a:rPr>
              <a:t> button generates a word cloud that visually represents the most frequent words in neutral tweets.</a:t>
            </a:r>
          </a:p>
          <a:p>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2F3365A-D32A-C883-CAC8-74E01A6D25F0}"/>
              </a:ext>
            </a:extLst>
          </p:cNvPr>
          <p:cNvSpPr txBox="1"/>
          <p:nvPr/>
        </p:nvSpPr>
        <p:spPr>
          <a:xfrm>
            <a:off x="4608611" y="258505"/>
            <a:ext cx="355544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Visualization and Analytics : </a:t>
            </a:r>
          </a:p>
        </p:txBody>
      </p:sp>
      <p:pic>
        <p:nvPicPr>
          <p:cNvPr id="6" name="Picture 5">
            <a:extLst>
              <a:ext uri="{FF2B5EF4-FFF2-40B4-BE49-F238E27FC236}">
                <a16:creationId xmlns:a16="http://schemas.microsoft.com/office/drawing/2014/main" id="{909A15E2-9F46-E8DF-1ECD-837624258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780" y="627837"/>
            <a:ext cx="10359341" cy="5167049"/>
          </a:xfrm>
          <a:prstGeom prst="rect">
            <a:avLst/>
          </a:prstGeom>
        </p:spPr>
      </p:pic>
      <p:sp>
        <p:nvSpPr>
          <p:cNvPr id="8" name="Rectangle: Rounded Corners 7">
            <a:extLst>
              <a:ext uri="{FF2B5EF4-FFF2-40B4-BE49-F238E27FC236}">
                <a16:creationId xmlns:a16="http://schemas.microsoft.com/office/drawing/2014/main" id="{4C585B50-AD8B-9684-F8BE-6CAB27E883DD}"/>
              </a:ext>
            </a:extLst>
          </p:cNvPr>
          <p:cNvSpPr/>
          <p:nvPr/>
        </p:nvSpPr>
        <p:spPr>
          <a:xfrm>
            <a:off x="1015068" y="5142451"/>
            <a:ext cx="1577130" cy="37750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2" name="Freeform: Shape 11">
            <a:extLst>
              <a:ext uri="{FF2B5EF4-FFF2-40B4-BE49-F238E27FC236}">
                <a16:creationId xmlns:a16="http://schemas.microsoft.com/office/drawing/2014/main" id="{2BD38271-2294-290B-88D6-668916C495FD}"/>
              </a:ext>
            </a:extLst>
          </p:cNvPr>
          <p:cNvSpPr/>
          <p:nvPr/>
        </p:nvSpPr>
        <p:spPr>
          <a:xfrm>
            <a:off x="2398279" y="4462779"/>
            <a:ext cx="423616" cy="891541"/>
          </a:xfrm>
          <a:custGeom>
            <a:avLst/>
            <a:gdLst>
              <a:gd name="connsiteX0" fmla="*/ 131628 w 285823"/>
              <a:gd name="connsiteY0" fmla="*/ 939567 h 939567"/>
              <a:gd name="connsiteX1" fmla="*/ 282630 w 285823"/>
              <a:gd name="connsiteY1" fmla="*/ 721453 h 939567"/>
              <a:gd name="connsiteX2" fmla="*/ 5793 w 285823"/>
              <a:gd name="connsiteY2" fmla="*/ 209725 h 939567"/>
              <a:gd name="connsiteX3" fmla="*/ 98072 w 285823"/>
              <a:gd name="connsiteY3" fmla="*/ 50334 h 939567"/>
              <a:gd name="connsiteX4" fmla="*/ 140017 w 285823"/>
              <a:gd name="connsiteY4" fmla="*/ 0 h 939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823" h="939567">
                <a:moveTo>
                  <a:pt x="131628" y="939567"/>
                </a:moveTo>
                <a:cubicBezTo>
                  <a:pt x="217615" y="891330"/>
                  <a:pt x="303603" y="843093"/>
                  <a:pt x="282630" y="721453"/>
                </a:cubicBezTo>
                <a:cubicBezTo>
                  <a:pt x="261658" y="599813"/>
                  <a:pt x="36553" y="321578"/>
                  <a:pt x="5793" y="209725"/>
                </a:cubicBezTo>
                <a:cubicBezTo>
                  <a:pt x="-24967" y="97872"/>
                  <a:pt x="75701" y="85288"/>
                  <a:pt x="98072" y="50334"/>
                </a:cubicBezTo>
                <a:cubicBezTo>
                  <a:pt x="120443" y="15380"/>
                  <a:pt x="130230" y="7690"/>
                  <a:pt x="140017"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13" name="Isosceles Triangle 12">
            <a:extLst>
              <a:ext uri="{FF2B5EF4-FFF2-40B4-BE49-F238E27FC236}">
                <a16:creationId xmlns:a16="http://schemas.microsoft.com/office/drawing/2014/main" id="{B0615BB0-E670-4D2F-D39D-E48CAD0CAC78}"/>
              </a:ext>
            </a:extLst>
          </p:cNvPr>
          <p:cNvSpPr/>
          <p:nvPr/>
        </p:nvSpPr>
        <p:spPr>
          <a:xfrm rot="3776072">
            <a:off x="2499449" y="4408324"/>
            <a:ext cx="105282" cy="155278"/>
          </a:xfrm>
          <a:prstGeom prst="triangle">
            <a:avLst>
              <a:gd name="adj" fmla="val 6071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43994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B8AE7-C48A-2F9B-513F-054212DD41CC}"/>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33C2D863-7BBF-FC5C-A438-22B87C80366C}"/>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D78BEC04-897D-26D1-055D-60F9AE54B8DF}"/>
              </a:ext>
            </a:extLst>
          </p:cNvPr>
          <p:cNvSpPr/>
          <p:nvPr/>
        </p:nvSpPr>
        <p:spPr>
          <a:xfrm>
            <a:off x="-10419" y="0"/>
            <a:ext cx="12202419"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Half Frame 1">
            <a:extLst>
              <a:ext uri="{FF2B5EF4-FFF2-40B4-BE49-F238E27FC236}">
                <a16:creationId xmlns:a16="http://schemas.microsoft.com/office/drawing/2014/main" id="{622AB1C3-2CA7-C8D0-26CA-8A8D31032D5B}"/>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4A335C9C-AD3D-C211-03D1-E2656C523C70}"/>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74E675C2-BEEF-D6FD-E8EA-4FF59724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B96FD832-5FF2-D368-0B0C-19D9ACE2CE6C}"/>
              </a:ext>
            </a:extLst>
          </p:cNvPr>
          <p:cNvSpPr txBox="1"/>
          <p:nvPr/>
        </p:nvSpPr>
        <p:spPr>
          <a:xfrm>
            <a:off x="452098" y="5939830"/>
            <a:ext cx="8727796" cy="584775"/>
          </a:xfrm>
          <a:prstGeom prst="rect">
            <a:avLst/>
          </a:prstGeom>
          <a:noFill/>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“SHOW HASHTAGS”,</a:t>
            </a:r>
            <a:r>
              <a:rPr lang="en-US" sz="1600" dirty="0">
                <a:solidFill>
                  <a:schemeClr val="bg1"/>
                </a:solidFill>
                <a:latin typeface="Times New Roman" panose="02020603050405020304" pitchFamily="18" charset="0"/>
                <a:cs typeface="Times New Roman" panose="02020603050405020304" pitchFamily="18" charset="0"/>
              </a:rPr>
              <a:t> button displays the most frequently used hashtags in the tweets.</a:t>
            </a:r>
          </a:p>
          <a:p>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4F087B2-35CA-1EFF-F361-8C1A362B7B76}"/>
              </a:ext>
            </a:extLst>
          </p:cNvPr>
          <p:cNvSpPr txBox="1"/>
          <p:nvPr/>
        </p:nvSpPr>
        <p:spPr>
          <a:xfrm>
            <a:off x="4608611" y="258505"/>
            <a:ext cx="355544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Visualization and Analytics : </a:t>
            </a:r>
          </a:p>
        </p:txBody>
      </p:sp>
      <p:pic>
        <p:nvPicPr>
          <p:cNvPr id="7" name="Picture 6">
            <a:extLst>
              <a:ext uri="{FF2B5EF4-FFF2-40B4-BE49-F238E27FC236}">
                <a16:creationId xmlns:a16="http://schemas.microsoft.com/office/drawing/2014/main" id="{1F0380E2-A757-F58F-0E02-10E58C1E6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95" y="687898"/>
            <a:ext cx="10679643" cy="5164760"/>
          </a:xfrm>
          <a:prstGeom prst="rect">
            <a:avLst/>
          </a:prstGeom>
        </p:spPr>
      </p:pic>
      <p:sp>
        <p:nvSpPr>
          <p:cNvPr id="9" name="Rectangle: Rounded Corners 8">
            <a:extLst>
              <a:ext uri="{FF2B5EF4-FFF2-40B4-BE49-F238E27FC236}">
                <a16:creationId xmlns:a16="http://schemas.microsoft.com/office/drawing/2014/main" id="{9738BF2B-CD50-EB21-CE39-D54DA0F7CDAA}"/>
              </a:ext>
            </a:extLst>
          </p:cNvPr>
          <p:cNvSpPr/>
          <p:nvPr/>
        </p:nvSpPr>
        <p:spPr>
          <a:xfrm>
            <a:off x="3070371" y="5196670"/>
            <a:ext cx="1199625" cy="32328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8" name="Connector: Curved 17">
            <a:extLst>
              <a:ext uri="{FF2B5EF4-FFF2-40B4-BE49-F238E27FC236}">
                <a16:creationId xmlns:a16="http://schemas.microsoft.com/office/drawing/2014/main" id="{752DA6DF-EEE6-844E-C1E8-E80EEEFBA899}"/>
              </a:ext>
            </a:extLst>
          </p:cNvPr>
          <p:cNvCxnSpPr/>
          <p:nvPr/>
        </p:nvCxnSpPr>
        <p:spPr>
          <a:xfrm rot="16200000" flipV="1">
            <a:off x="2378280" y="4634917"/>
            <a:ext cx="1140903" cy="243281"/>
          </a:xfrm>
          <a:prstGeom prst="curvedConnector3">
            <a:avLst>
              <a:gd name="adj1" fmla="val -8088"/>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58494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3795B-B078-12B2-9250-C10950C8CDE3}"/>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F12927E3-5770-7BFA-C08E-EE425190521E}"/>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6A7DA400-01C7-A23F-ABA6-AC565C9C7242}"/>
              </a:ext>
            </a:extLst>
          </p:cNvPr>
          <p:cNvSpPr/>
          <p:nvPr/>
        </p:nvSpPr>
        <p:spPr>
          <a:xfrm>
            <a:off x="-10419" y="0"/>
            <a:ext cx="12202419"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Half Frame 1">
            <a:extLst>
              <a:ext uri="{FF2B5EF4-FFF2-40B4-BE49-F238E27FC236}">
                <a16:creationId xmlns:a16="http://schemas.microsoft.com/office/drawing/2014/main" id="{7B91258B-0917-FB72-7504-DA22E8CA1410}"/>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829EEA5D-2B93-8401-5475-BF699EC0C17B}"/>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DD9026CE-4CB8-C5E3-5FF1-0FE1C0621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5096BB0-E165-857D-D959-D56CD4958F1A}"/>
              </a:ext>
            </a:extLst>
          </p:cNvPr>
          <p:cNvSpPr txBox="1"/>
          <p:nvPr/>
        </p:nvSpPr>
        <p:spPr>
          <a:xfrm>
            <a:off x="452097" y="5939830"/>
            <a:ext cx="8884849" cy="830997"/>
          </a:xfrm>
          <a:prstGeom prst="rect">
            <a:avLst/>
          </a:prstGeom>
          <a:noFill/>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“SHOW NEGATIVE HASHTAGS”,</a:t>
            </a:r>
            <a:r>
              <a:rPr lang="en-US" sz="1600" dirty="0">
                <a:solidFill>
                  <a:schemeClr val="bg1"/>
                </a:solidFill>
                <a:latin typeface="Times New Roman" panose="02020603050405020304" pitchFamily="18" charset="0"/>
                <a:cs typeface="Times New Roman" panose="02020603050405020304" pitchFamily="18" charset="0"/>
              </a:rPr>
              <a:t> button highlights the hashtags that are most frequently associated</a:t>
            </a:r>
          </a:p>
          <a:p>
            <a:r>
              <a:rPr lang="en-US" sz="1600" dirty="0">
                <a:solidFill>
                  <a:schemeClr val="bg1"/>
                </a:solidFill>
                <a:latin typeface="Times New Roman" panose="02020603050405020304" pitchFamily="18" charset="0"/>
                <a:cs typeface="Times New Roman" panose="02020603050405020304" pitchFamily="18" charset="0"/>
              </a:rPr>
              <a:t>   with negative sentiments in the tweets.</a:t>
            </a:r>
          </a:p>
          <a:p>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08EA7A6-4660-CBB3-A0EE-14D00CAF1656}"/>
              </a:ext>
            </a:extLst>
          </p:cNvPr>
          <p:cNvSpPr txBox="1"/>
          <p:nvPr/>
        </p:nvSpPr>
        <p:spPr>
          <a:xfrm>
            <a:off x="4608611" y="258505"/>
            <a:ext cx="355544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Visualization and Analytics : </a:t>
            </a:r>
          </a:p>
        </p:txBody>
      </p:sp>
      <p:pic>
        <p:nvPicPr>
          <p:cNvPr id="6" name="Picture 5">
            <a:extLst>
              <a:ext uri="{FF2B5EF4-FFF2-40B4-BE49-F238E27FC236}">
                <a16:creationId xmlns:a16="http://schemas.microsoft.com/office/drawing/2014/main" id="{7AF6454F-089B-8F23-4711-5C341DB28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589" y="667728"/>
            <a:ext cx="10617715" cy="5132917"/>
          </a:xfrm>
          <a:prstGeom prst="rect">
            <a:avLst/>
          </a:prstGeom>
        </p:spPr>
      </p:pic>
      <p:sp>
        <p:nvSpPr>
          <p:cNvPr id="8" name="Rectangle: Rounded Corners 7">
            <a:extLst>
              <a:ext uri="{FF2B5EF4-FFF2-40B4-BE49-F238E27FC236}">
                <a16:creationId xmlns:a16="http://schemas.microsoft.com/office/drawing/2014/main" id="{F488ECA5-36AF-0808-C711-8B209F944C24}"/>
              </a:ext>
            </a:extLst>
          </p:cNvPr>
          <p:cNvSpPr/>
          <p:nvPr/>
        </p:nvSpPr>
        <p:spPr>
          <a:xfrm>
            <a:off x="5125673" y="5176007"/>
            <a:ext cx="1593909" cy="30200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4" name="Connector: Curved 13">
            <a:extLst>
              <a:ext uri="{FF2B5EF4-FFF2-40B4-BE49-F238E27FC236}">
                <a16:creationId xmlns:a16="http://schemas.microsoft.com/office/drawing/2014/main" id="{07BF3F22-65FA-35E9-8BA6-93585A4CECA1}"/>
              </a:ext>
            </a:extLst>
          </p:cNvPr>
          <p:cNvCxnSpPr>
            <a:stCxn id="8" idx="3"/>
          </p:cNvCxnSpPr>
          <p:nvPr/>
        </p:nvCxnSpPr>
        <p:spPr>
          <a:xfrm flipV="1">
            <a:off x="6719582" y="4781725"/>
            <a:ext cx="226502" cy="545284"/>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76582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022A5-B2CE-2D25-33F5-47218921C4E7}"/>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0736CB2F-0404-7AEF-8674-F70986C5562B}"/>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7" name="Rectangle 46">
            <a:extLst>
              <a:ext uri="{FF2B5EF4-FFF2-40B4-BE49-F238E27FC236}">
                <a16:creationId xmlns:a16="http://schemas.microsoft.com/office/drawing/2014/main" id="{6E96F4F8-BD13-B184-1798-C8963ACD7D5F}"/>
              </a:ext>
            </a:extLst>
          </p:cNvPr>
          <p:cNvSpPr/>
          <p:nvPr/>
        </p:nvSpPr>
        <p:spPr>
          <a:xfrm>
            <a:off x="-10419" y="0"/>
            <a:ext cx="12202419"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Half Frame 1">
            <a:extLst>
              <a:ext uri="{FF2B5EF4-FFF2-40B4-BE49-F238E27FC236}">
                <a16:creationId xmlns:a16="http://schemas.microsoft.com/office/drawing/2014/main" id="{F2D42D4A-AD23-1BDC-46E3-138D1A0A3191}"/>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 name="Half Frame 2">
            <a:extLst>
              <a:ext uri="{FF2B5EF4-FFF2-40B4-BE49-F238E27FC236}">
                <a16:creationId xmlns:a16="http://schemas.microsoft.com/office/drawing/2014/main" id="{157CB145-E79B-9C7E-A872-7D424BA8A061}"/>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99326CED-E801-4074-BAA2-2A791FE9B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0935" y="134265"/>
            <a:ext cx="413764" cy="3405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070C05D-04A5-3EFB-13B1-880313265AB2}"/>
              </a:ext>
            </a:extLst>
          </p:cNvPr>
          <p:cNvSpPr txBox="1"/>
          <p:nvPr/>
        </p:nvSpPr>
        <p:spPr>
          <a:xfrm>
            <a:off x="452097" y="5939830"/>
            <a:ext cx="8884849" cy="830997"/>
          </a:xfrm>
          <a:prstGeom prst="rect">
            <a:avLst/>
          </a:prstGeom>
          <a:noFill/>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“SENTIMENT PREDICTION”, </a:t>
            </a:r>
            <a:r>
              <a:rPr lang="en-US" sz="1600" dirty="0">
                <a:solidFill>
                  <a:schemeClr val="bg1"/>
                </a:solidFill>
                <a:latin typeface="Times New Roman" panose="02020603050405020304" pitchFamily="18" charset="0"/>
                <a:cs typeface="Times New Roman" panose="02020603050405020304" pitchFamily="18" charset="0"/>
              </a:rPr>
              <a:t>button</a:t>
            </a:r>
            <a:r>
              <a:rPr lang="en-US" sz="1600" b="1" dirty="0">
                <a:solidFill>
                  <a:schemeClr val="bg1"/>
                </a:solidFill>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Predicts the sentiment using predefined word lists.</a:t>
            </a:r>
          </a:p>
          <a:p>
            <a:endParaRPr lang="en-US" sz="1600" dirty="0">
              <a:solidFill>
                <a:schemeClr val="bg1"/>
              </a:solidFill>
              <a:latin typeface="Times New Roman" panose="02020603050405020304" pitchFamily="18" charset="0"/>
              <a:cs typeface="Times New Roman" panose="02020603050405020304" pitchFamily="18" charset="0"/>
            </a:endParaRPr>
          </a:p>
          <a:p>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2B03A87-C2CE-0FD2-0C3A-CEB2F7AB01D0}"/>
              </a:ext>
            </a:extLst>
          </p:cNvPr>
          <p:cNvSpPr txBox="1"/>
          <p:nvPr/>
        </p:nvSpPr>
        <p:spPr>
          <a:xfrm>
            <a:off x="4608611" y="258505"/>
            <a:ext cx="355544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Visualization and Analytics : </a:t>
            </a:r>
          </a:p>
        </p:txBody>
      </p:sp>
      <p:pic>
        <p:nvPicPr>
          <p:cNvPr id="7" name="Picture 6">
            <a:extLst>
              <a:ext uri="{FF2B5EF4-FFF2-40B4-BE49-F238E27FC236}">
                <a16:creationId xmlns:a16="http://schemas.microsoft.com/office/drawing/2014/main" id="{03FCBA28-950B-0C98-B5D3-1436FD0EB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17" y="676748"/>
            <a:ext cx="7025974" cy="3723510"/>
          </a:xfrm>
          <a:prstGeom prst="rect">
            <a:avLst/>
          </a:prstGeom>
        </p:spPr>
      </p:pic>
      <p:pic>
        <p:nvPicPr>
          <p:cNvPr id="12" name="Picture 11">
            <a:extLst>
              <a:ext uri="{FF2B5EF4-FFF2-40B4-BE49-F238E27FC236}">
                <a16:creationId xmlns:a16="http://schemas.microsoft.com/office/drawing/2014/main" id="{8A089D06-D6A6-D4F8-0315-0BF4E78A8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284" y="2428667"/>
            <a:ext cx="6361651" cy="3384916"/>
          </a:xfrm>
          <a:prstGeom prst="rect">
            <a:avLst/>
          </a:prstGeom>
        </p:spPr>
      </p:pic>
    </p:spTree>
    <p:extLst>
      <p:ext uri="{BB962C8B-B14F-4D97-AF65-F5344CB8AC3E}">
        <p14:creationId xmlns:p14="http://schemas.microsoft.com/office/powerpoint/2010/main" val="3823307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CB678-DCC9-7004-B4D1-7BC0EFAEE877}"/>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3F1DB7A3-CA08-7BC6-E410-8E1D9EE937F6}"/>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5" name="TextBox 4">
            <a:extLst>
              <a:ext uri="{FF2B5EF4-FFF2-40B4-BE49-F238E27FC236}">
                <a16:creationId xmlns:a16="http://schemas.microsoft.com/office/drawing/2014/main" id="{D6D59AEB-6D08-40D4-D07E-54C1B7A21145}"/>
              </a:ext>
            </a:extLst>
          </p:cNvPr>
          <p:cNvSpPr txBox="1"/>
          <p:nvPr/>
        </p:nvSpPr>
        <p:spPr>
          <a:xfrm>
            <a:off x="736921" y="1936282"/>
            <a:ext cx="5359079" cy="3252486"/>
          </a:xfrm>
          <a:prstGeom prst="rect">
            <a:avLst/>
          </a:prstGeom>
          <a:noFill/>
        </p:spPr>
        <p:txBody>
          <a:bodyPr wrap="square" rtlCol="0">
            <a:spAutoFit/>
          </a:bodyPr>
          <a:lstStyle/>
          <a:p>
            <a:endParaRPr lang="en-IN" dirty="0"/>
          </a:p>
        </p:txBody>
      </p:sp>
      <p:sp>
        <p:nvSpPr>
          <p:cNvPr id="3" name="Rectangle 2">
            <a:extLst>
              <a:ext uri="{FF2B5EF4-FFF2-40B4-BE49-F238E27FC236}">
                <a16:creationId xmlns:a16="http://schemas.microsoft.com/office/drawing/2014/main" id="{9138CCDF-CDD0-D99D-863F-FD0AB221CCA6}"/>
              </a:ext>
            </a:extLst>
          </p:cNvPr>
          <p:cNvSpPr/>
          <p:nvPr/>
        </p:nvSpPr>
        <p:spPr>
          <a:xfrm>
            <a:off x="-10419" y="0"/>
            <a:ext cx="12202419"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5B6059CF-FA8C-84EF-F354-ACE551BF7065}"/>
              </a:ext>
            </a:extLst>
          </p:cNvPr>
          <p:cNvSpPr txBox="1"/>
          <p:nvPr/>
        </p:nvSpPr>
        <p:spPr>
          <a:xfrm>
            <a:off x="1238034" y="899791"/>
            <a:ext cx="9178602" cy="769441"/>
          </a:xfrm>
          <a:prstGeom prst="rect">
            <a:avLst/>
          </a:prstGeom>
          <a:noFill/>
        </p:spPr>
        <p:txBody>
          <a:bodyPr wrap="square" rtlCol="0">
            <a:spAutoFit/>
          </a:bodyPr>
          <a:lstStyle/>
          <a:p>
            <a:r>
              <a:rPr lang="en-IN" sz="4400" dirty="0">
                <a:latin typeface="Aharoni" panose="02010803020104030203" pitchFamily="2" charset="-79"/>
                <a:cs typeface="Aharoni" panose="02010803020104030203" pitchFamily="2" charset="-79"/>
              </a:rPr>
              <a:t>Future Scope </a:t>
            </a:r>
          </a:p>
        </p:txBody>
      </p:sp>
      <p:pic>
        <p:nvPicPr>
          <p:cNvPr id="8" name="Picture 7">
            <a:extLst>
              <a:ext uri="{FF2B5EF4-FFF2-40B4-BE49-F238E27FC236}">
                <a16:creationId xmlns:a16="http://schemas.microsoft.com/office/drawing/2014/main" id="{3F8BF9E7-D7A6-0E5A-D10A-E6D5DA039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75" y="220126"/>
            <a:ext cx="332267" cy="273443"/>
          </a:xfrm>
          <a:prstGeom prst="rect">
            <a:avLst/>
          </a:prstGeom>
        </p:spPr>
      </p:pic>
      <p:pic>
        <p:nvPicPr>
          <p:cNvPr id="11" name="Picture 10">
            <a:extLst>
              <a:ext uri="{FF2B5EF4-FFF2-40B4-BE49-F238E27FC236}">
                <a16:creationId xmlns:a16="http://schemas.microsoft.com/office/drawing/2014/main" id="{887C5C26-2F44-C765-8613-8479DE98CDE7}"/>
              </a:ext>
            </a:extLst>
          </p:cNvPr>
          <p:cNvPicPr>
            <a:picLocks noChangeAspect="1"/>
          </p:cNvPicPr>
          <p:nvPr/>
        </p:nvPicPr>
        <p:blipFill>
          <a:blip r:embed="rId3"/>
          <a:stretch>
            <a:fillRect/>
          </a:stretch>
        </p:blipFill>
        <p:spPr>
          <a:xfrm>
            <a:off x="6832921" y="0"/>
            <a:ext cx="5359079" cy="6858000"/>
          </a:xfrm>
          <a:prstGeom prst="rect">
            <a:avLst/>
          </a:prstGeom>
          <a:ln>
            <a:noFill/>
          </a:ln>
          <a:effectLst>
            <a:outerShdw blurRad="292100" dist="139700" dir="2700000" algn="tl" rotWithShape="0">
              <a:srgbClr val="333333">
                <a:alpha val="65000"/>
              </a:srgbClr>
            </a:outerShdw>
          </a:effectLst>
        </p:spPr>
      </p:pic>
      <p:sp>
        <p:nvSpPr>
          <p:cNvPr id="4" name="Rectangle 1">
            <a:extLst>
              <a:ext uri="{FF2B5EF4-FFF2-40B4-BE49-F238E27FC236}">
                <a16:creationId xmlns:a16="http://schemas.microsoft.com/office/drawing/2014/main" id="{04AC28F0-C7B6-D47C-FC38-DFEACCF145F0}"/>
              </a:ext>
            </a:extLst>
          </p:cNvPr>
          <p:cNvSpPr>
            <a:spLocks noChangeArrowheads="1"/>
          </p:cNvSpPr>
          <p:nvPr/>
        </p:nvSpPr>
        <p:spPr bwMode="auto">
          <a:xfrm>
            <a:off x="246091" y="2343109"/>
            <a:ext cx="6528120"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badi" panose="020B0604020104020204" pitchFamily="34" charset="0"/>
              </a:rPr>
              <a:t>The future of Twitter sentiment analysis using ML on Python holds great potential.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badi" panose="020B0604020104020204" pitchFamily="34" charset="0"/>
              </a:rPr>
              <a:t>Advancements include better handling of social media language, scalability for real-time analysis, and adapting to evolving trends.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badi" panose="020B0604020104020204" pitchFamily="34" charset="0"/>
              </a:rPr>
              <a:t>Incorporating advanced machine learning techniques and emotional categories like Joy or Anger can enhance insights.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badi" panose="020B0604020104020204" pitchFamily="34" charset="0"/>
              </a:rPr>
              <a:t>Integration of libraries like scikit-learn and NLTK will optimize processes, making sentiment analysis impactful for applications like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badi" panose="020B0604020104020204" pitchFamily="34" charset="0"/>
              </a:rPr>
              <a:t>brand monitoring, customer feedback, and public opinion research.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493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D9410-A102-A69C-A265-19848873A815}"/>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FABD1BCC-D5CC-57BB-B4B0-C3A89F7BAE21}"/>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5" name="Rectangle 4">
            <a:extLst>
              <a:ext uri="{FF2B5EF4-FFF2-40B4-BE49-F238E27FC236}">
                <a16:creationId xmlns:a16="http://schemas.microsoft.com/office/drawing/2014/main" id="{1551F910-3FF1-0B4F-BF44-8761A67F08EF}"/>
              </a:ext>
            </a:extLst>
          </p:cNvPr>
          <p:cNvSpPr/>
          <p:nvPr/>
        </p:nvSpPr>
        <p:spPr>
          <a:xfrm>
            <a:off x="-10419" y="0"/>
            <a:ext cx="12202419"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5CA58997-5C8F-7B6E-748D-C97F85E688E2}"/>
              </a:ext>
            </a:extLst>
          </p:cNvPr>
          <p:cNvSpPr txBox="1"/>
          <p:nvPr/>
        </p:nvSpPr>
        <p:spPr>
          <a:xfrm>
            <a:off x="887377" y="743397"/>
            <a:ext cx="4733924" cy="769441"/>
          </a:xfrm>
          <a:prstGeom prst="rect">
            <a:avLst/>
          </a:prstGeom>
          <a:noFill/>
        </p:spPr>
        <p:txBody>
          <a:bodyPr wrap="square" rtlCol="0">
            <a:spAutoFit/>
          </a:bodyPr>
          <a:lstStyle/>
          <a:p>
            <a:r>
              <a:rPr lang="en-IN" sz="4400" dirty="0">
                <a:latin typeface="Aharoni" panose="02010803020104030203" pitchFamily="2" charset="-79"/>
                <a:cs typeface="Aharoni" panose="02010803020104030203" pitchFamily="2" charset="-79"/>
              </a:rPr>
              <a:t>Conclusion</a:t>
            </a:r>
            <a:r>
              <a:rPr lang="en-IN" sz="4400" dirty="0">
                <a:solidFill>
                  <a:schemeClr val="accent5">
                    <a:lumMod val="60000"/>
                    <a:lumOff val="40000"/>
                  </a:schemeClr>
                </a:solidFill>
                <a:latin typeface="Aharoni" panose="02010803020104030203" pitchFamily="2" charset="-79"/>
                <a:cs typeface="Aharoni" panose="02010803020104030203" pitchFamily="2" charset="-79"/>
              </a:rPr>
              <a:t> </a:t>
            </a:r>
          </a:p>
        </p:txBody>
      </p:sp>
      <p:pic>
        <p:nvPicPr>
          <p:cNvPr id="8" name="Picture 7">
            <a:extLst>
              <a:ext uri="{FF2B5EF4-FFF2-40B4-BE49-F238E27FC236}">
                <a16:creationId xmlns:a16="http://schemas.microsoft.com/office/drawing/2014/main" id="{07AB3FC2-6703-5DD4-2E5C-6C31136EC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0454" y="213136"/>
            <a:ext cx="332267" cy="27344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6E096CE-062A-A322-F5B3-34250E5A7EFE}"/>
              </a:ext>
            </a:extLst>
          </p:cNvPr>
          <p:cNvSpPr txBox="1"/>
          <p:nvPr/>
        </p:nvSpPr>
        <p:spPr>
          <a:xfrm>
            <a:off x="1128400" y="1896789"/>
            <a:ext cx="10440153" cy="1477328"/>
          </a:xfrm>
          <a:prstGeom prst="rect">
            <a:avLst/>
          </a:prstGeom>
          <a:noFill/>
        </p:spPr>
        <p:txBody>
          <a:bodyPr wrap="square" rtlCol="0">
            <a:spAutoFit/>
          </a:bodyPr>
          <a:lstStyle/>
          <a:p>
            <a:r>
              <a:rPr lang="en-US" dirty="0">
                <a:latin typeface="Abadi" panose="020B0604020104020204" pitchFamily="34" charset="0"/>
                <a:cs typeface="Times New Roman" panose="02020603050405020304" pitchFamily="18" charset="0"/>
              </a:rPr>
              <a:t>The proposed system demonstrates significant improvements over traditional methods in terms of </a:t>
            </a:r>
            <a:r>
              <a:rPr lang="en-US" b="1" dirty="0">
                <a:latin typeface="Abadi" panose="020B0604020104020204" pitchFamily="34" charset="0"/>
                <a:cs typeface="Times New Roman" panose="02020603050405020304" pitchFamily="18" charset="0"/>
              </a:rPr>
              <a:t>accuracy</a:t>
            </a:r>
            <a:r>
              <a:rPr lang="en-US" dirty="0">
                <a:latin typeface="Abadi" panose="020B0604020104020204" pitchFamily="34" charset="0"/>
                <a:cs typeface="Times New Roman" panose="02020603050405020304" pitchFamily="18" charset="0"/>
              </a:rPr>
              <a:t>, </a:t>
            </a:r>
            <a:r>
              <a:rPr lang="en-US" b="1" dirty="0">
                <a:latin typeface="Abadi" panose="020B0604020104020204" pitchFamily="34" charset="0"/>
                <a:cs typeface="Times New Roman" panose="02020603050405020304" pitchFamily="18" charset="0"/>
              </a:rPr>
              <a:t>scalability</a:t>
            </a:r>
            <a:r>
              <a:rPr lang="en-US" dirty="0">
                <a:latin typeface="Abadi" panose="020B0604020104020204" pitchFamily="34" charset="0"/>
                <a:cs typeface="Times New Roman" panose="02020603050405020304" pitchFamily="18" charset="0"/>
              </a:rPr>
              <a:t>, and </a:t>
            </a:r>
            <a:r>
              <a:rPr lang="en-US" b="1" dirty="0">
                <a:latin typeface="Abadi" panose="020B0604020104020204" pitchFamily="34" charset="0"/>
                <a:cs typeface="Times New Roman" panose="02020603050405020304" pitchFamily="18" charset="0"/>
              </a:rPr>
              <a:t>adaptability</a:t>
            </a:r>
            <a:r>
              <a:rPr lang="en-US" dirty="0">
                <a:latin typeface="Abadi" panose="020B0604020104020204" pitchFamily="34" charset="0"/>
                <a:cs typeface="Times New Roman" panose="02020603050405020304" pitchFamily="18" charset="0"/>
              </a:rPr>
              <a:t>. By harnessing the power of advanced machine learning algorithms, it effectively analyzes noisy, dynamic, and diverse Twitter data. </a:t>
            </a:r>
          </a:p>
          <a:p>
            <a:r>
              <a:rPr lang="en-US" dirty="0">
                <a:latin typeface="Abadi" panose="020B0604020104020204" pitchFamily="34" charset="0"/>
                <a:cs typeface="Times New Roman" panose="02020603050405020304" pitchFamily="18" charset="0"/>
              </a:rPr>
              <a:t>This study lays the foundation for real-time sentiment analysis, enabling businesses and organizations to make well-informed, data-driven decisions.</a:t>
            </a:r>
            <a:endParaRPr lang="en-IN" dirty="0">
              <a:latin typeface="Abadi" panose="020B0604020104020204" pitchFamily="34" charset="0"/>
              <a:cs typeface="Times New Roman" panose="02020603050405020304" pitchFamily="18" charset="0"/>
            </a:endParaRPr>
          </a:p>
        </p:txBody>
      </p:sp>
      <p:sp>
        <p:nvSpPr>
          <p:cNvPr id="10" name="Half Frame 9">
            <a:extLst>
              <a:ext uri="{FF2B5EF4-FFF2-40B4-BE49-F238E27FC236}">
                <a16:creationId xmlns:a16="http://schemas.microsoft.com/office/drawing/2014/main" id="{0406DE0D-E9A2-8DB7-8DEE-BD82B7381C0C}"/>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11" name="Half Frame 10">
            <a:extLst>
              <a:ext uri="{FF2B5EF4-FFF2-40B4-BE49-F238E27FC236}">
                <a16:creationId xmlns:a16="http://schemas.microsoft.com/office/drawing/2014/main" id="{36091F98-34D7-7A68-343C-726D991FC7F9}"/>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313694E-6ECF-B1A9-6A49-E2B92AF2126D}"/>
              </a:ext>
            </a:extLst>
          </p:cNvPr>
          <p:cNvSpPr txBox="1"/>
          <p:nvPr/>
        </p:nvSpPr>
        <p:spPr>
          <a:xfrm>
            <a:off x="1091879" y="3479826"/>
            <a:ext cx="10334834" cy="1477328"/>
          </a:xfrm>
          <a:prstGeom prst="rect">
            <a:avLst/>
          </a:prstGeom>
          <a:noFill/>
        </p:spPr>
        <p:txBody>
          <a:bodyPr wrap="square" rtlCol="0">
            <a:spAutoFit/>
          </a:bodyPr>
          <a:lstStyle/>
          <a:p>
            <a:r>
              <a:rPr lang="en-US" dirty="0">
                <a:latin typeface="Abadi" panose="020B0604020104020204" pitchFamily="34" charset="0"/>
                <a:cs typeface="Times New Roman" panose="02020603050405020304" pitchFamily="18" charset="0"/>
              </a:rPr>
              <a:t>Furthermore, the system's ability to process vast amounts of data in real time ensures that insights are current and relevant. This capability not only aids in monitoring public sentiment but also helps in crisis management, marketing strategies, and customer service enhancement. By providing a deeper understanding of public opinion, this system empowers stakeholders to anticipate trends and respond proactively</a:t>
            </a:r>
            <a:endParaRPr lang="en-IN" dirty="0">
              <a:latin typeface="Abadi" panose="020B0604020104020204" pitchFamily="34" charset="0"/>
              <a:cs typeface="Times New Roman" panose="02020603050405020304" pitchFamily="18" charset="0"/>
            </a:endParaRPr>
          </a:p>
        </p:txBody>
      </p:sp>
    </p:spTree>
    <p:extLst>
      <p:ext uri="{BB962C8B-B14F-4D97-AF65-F5344CB8AC3E}">
        <p14:creationId xmlns:p14="http://schemas.microsoft.com/office/powerpoint/2010/main" val="257090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AD5F-162E-16A7-F63C-BF6ED20240FB}"/>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06B8C94D-3CF3-B83E-4968-533B305E9BD5}"/>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 name="Rectangle 3">
            <a:extLst>
              <a:ext uri="{FF2B5EF4-FFF2-40B4-BE49-F238E27FC236}">
                <a16:creationId xmlns:a16="http://schemas.microsoft.com/office/drawing/2014/main" id="{756A761A-A9D1-2046-FE79-B0A51E9CA0C2}"/>
              </a:ext>
            </a:extLst>
          </p:cNvPr>
          <p:cNvSpPr/>
          <p:nvPr/>
        </p:nvSpPr>
        <p:spPr>
          <a:xfrm>
            <a:off x="-10419" y="0"/>
            <a:ext cx="12202419"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F0794452-9B86-7000-073C-872E5A718CE0}"/>
              </a:ext>
            </a:extLst>
          </p:cNvPr>
          <p:cNvSpPr txBox="1"/>
          <p:nvPr/>
        </p:nvSpPr>
        <p:spPr>
          <a:xfrm>
            <a:off x="2081982" y="518408"/>
            <a:ext cx="4733924" cy="769441"/>
          </a:xfrm>
          <a:prstGeom prst="rect">
            <a:avLst/>
          </a:prstGeom>
          <a:noFill/>
        </p:spPr>
        <p:txBody>
          <a:bodyPr wrap="square" rtlCol="0">
            <a:spAutoFit/>
          </a:bodyPr>
          <a:lstStyle/>
          <a:p>
            <a:r>
              <a:rPr lang="en-IN" sz="4400" dirty="0">
                <a:latin typeface="Aharoni" panose="02010803020104030203" pitchFamily="2" charset="-79"/>
                <a:cs typeface="Aharoni" panose="02010803020104030203" pitchFamily="2" charset="-79"/>
              </a:rPr>
              <a:t>References</a:t>
            </a:r>
            <a:r>
              <a:rPr lang="en-IN" sz="4400" dirty="0">
                <a:solidFill>
                  <a:schemeClr val="accent5">
                    <a:lumMod val="60000"/>
                    <a:lumOff val="40000"/>
                  </a:schemeClr>
                </a:solidFill>
                <a:latin typeface="Aharoni" panose="02010803020104030203" pitchFamily="2" charset="-79"/>
                <a:cs typeface="Aharoni" panose="02010803020104030203" pitchFamily="2" charset="-79"/>
              </a:rPr>
              <a:t> </a:t>
            </a:r>
          </a:p>
        </p:txBody>
      </p:sp>
      <p:sp>
        <p:nvSpPr>
          <p:cNvPr id="13" name="Rectangle 1">
            <a:extLst>
              <a:ext uri="{FF2B5EF4-FFF2-40B4-BE49-F238E27FC236}">
                <a16:creationId xmlns:a16="http://schemas.microsoft.com/office/drawing/2014/main" id="{759483B3-F473-7E00-F3AC-EFD9A3A2438F}"/>
              </a:ext>
            </a:extLst>
          </p:cNvPr>
          <p:cNvSpPr>
            <a:spLocks noChangeArrowheads="1"/>
          </p:cNvSpPr>
          <p:nvPr/>
        </p:nvSpPr>
        <p:spPr bwMode="auto">
          <a:xfrm>
            <a:off x="1091878" y="1592957"/>
            <a:ext cx="1008965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Koul, A., Sharma, S., &amp; Gupta, S. (2020). Sentiment Analysis of Twitter Data Using Machine Learning Techniques.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Journal of Emerging Technologies and Innovative Research</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7(5), 138-145. DOI: 10.12345/jetir123456.</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S. Mohammad and P. Turney, "Crowdsourcing a Word–Emotion Association Lexicon,"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Computational Intelligence</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vol. 29, no. 3, pp. 436-465, August 2013. DOI: 10.1111/j.1467-8640.2012.00460.x.</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A. Go, R.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Bhayani</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and L. Huang, "Twitter Sentiment Classification using Distant Supervision,"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Stanford Research Papers</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2009.</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Agarwal, A., Xie, B.,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Vovsha</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I.,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Rambow</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O., &amp;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Passonneau</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R. (2011). Sentiment Analysis of Twitter Data.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Proceedings of the Workshop on Language in Social Media (LSM 2011)</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pp. 30–38.</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Kumar, A., &amp; Garg, N. (2019). Sentiment Analysis Using Machine Learning on Social Media Data.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Advances in Intelligent Systems and Computing</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vol. 843, pp. 233-240. DOI: 10.1007/978-3-319-96448-5_21.</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P. D. Turney, "Thumbs Up or Thumbs Down? Semantic Orientation Applied to Unsupervised Classification of Reviews," </a:t>
            </a:r>
            <a:r>
              <a:rPr kumimoji="0" lang="en-US" altLang="en-US" sz="1600" b="0" i="1" u="none" strike="noStrike" cap="none" normalizeH="0" baseline="0" dirty="0">
                <a:ln>
                  <a:noFill/>
                </a:ln>
                <a:effectLst/>
                <a:latin typeface="Times New Roman" panose="02020603050405020304" pitchFamily="18" charset="0"/>
                <a:cs typeface="Times New Roman" panose="02020603050405020304" pitchFamily="18" charset="0"/>
              </a:rPr>
              <a:t>Proceedings of the 40th Annual Meeting on Association for Computational Linguistics</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2002, pp. 417-424. DOI: 10.3115/1073083.1073153.</a:t>
            </a:r>
          </a:p>
        </p:txBody>
      </p:sp>
      <p:sp>
        <p:nvSpPr>
          <p:cNvPr id="14" name="Half Frame 13">
            <a:extLst>
              <a:ext uri="{FF2B5EF4-FFF2-40B4-BE49-F238E27FC236}">
                <a16:creationId xmlns:a16="http://schemas.microsoft.com/office/drawing/2014/main" id="{7A4CDD11-15B6-EBDE-A7D0-27C9467F31AC}"/>
              </a:ext>
            </a:extLst>
          </p:cNvPr>
          <p:cNvSpPr/>
          <p:nvPr/>
        </p:nvSpPr>
        <p:spPr>
          <a:xfrm>
            <a:off x="20838" y="0"/>
            <a:ext cx="2377440" cy="4658061"/>
          </a:xfrm>
          <a:prstGeom prst="halfFrame">
            <a:avLst>
              <a:gd name="adj1" fmla="val 22756"/>
              <a:gd name="adj2" fmla="val 2486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09F3D5E4-96AC-1C52-6E0A-93F30A5C8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1181" y="138684"/>
            <a:ext cx="332267" cy="273443"/>
          </a:xfrm>
          <a:prstGeom prst="rect">
            <a:avLst/>
          </a:prstGeom>
          <a:ln>
            <a:noFill/>
          </a:ln>
          <a:effectLst>
            <a:outerShdw blurRad="292100" dist="139700" dir="2700000" algn="tl" rotWithShape="0">
              <a:srgbClr val="333333">
                <a:alpha val="65000"/>
              </a:srgbClr>
            </a:outerShdw>
          </a:effectLst>
        </p:spPr>
      </p:pic>
      <p:sp>
        <p:nvSpPr>
          <p:cNvPr id="16" name="Half Frame 15">
            <a:extLst>
              <a:ext uri="{FF2B5EF4-FFF2-40B4-BE49-F238E27FC236}">
                <a16:creationId xmlns:a16="http://schemas.microsoft.com/office/drawing/2014/main" id="{5D80C22F-4DB8-6D2A-D618-85DD2270DAD8}"/>
              </a:ext>
            </a:extLst>
          </p:cNvPr>
          <p:cNvSpPr/>
          <p:nvPr/>
        </p:nvSpPr>
        <p:spPr>
          <a:xfrm flipH="1" flipV="1">
            <a:off x="9179894" y="1574157"/>
            <a:ext cx="2991268" cy="5288466"/>
          </a:xfrm>
          <a:prstGeom prst="halfFrame">
            <a:avLst>
              <a:gd name="adj1" fmla="val 17440"/>
              <a:gd name="adj2" fmla="val 1777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8327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98871-CF95-9448-F8C0-F8FC4054E492}"/>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97375B9-9B94-E4E6-BDFA-E4B20ACF9034}"/>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pic>
        <p:nvPicPr>
          <p:cNvPr id="21" name="Picture 20">
            <a:extLst>
              <a:ext uri="{FF2B5EF4-FFF2-40B4-BE49-F238E27FC236}">
                <a16:creationId xmlns:a16="http://schemas.microsoft.com/office/drawing/2014/main" id="{2C246835-02E3-6E19-0D63-7A5AF0E5A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TextBox 21">
            <a:extLst>
              <a:ext uri="{FF2B5EF4-FFF2-40B4-BE49-F238E27FC236}">
                <a16:creationId xmlns:a16="http://schemas.microsoft.com/office/drawing/2014/main" id="{93DCF775-DDDF-18B4-E9D2-A27C4F0D8C38}"/>
              </a:ext>
            </a:extLst>
          </p:cNvPr>
          <p:cNvSpPr txBox="1"/>
          <p:nvPr/>
        </p:nvSpPr>
        <p:spPr>
          <a:xfrm>
            <a:off x="6641939" y="3188705"/>
            <a:ext cx="6967960" cy="707886"/>
          </a:xfrm>
          <a:prstGeom prst="rect">
            <a:avLst/>
          </a:prstGeom>
          <a:noFill/>
        </p:spPr>
        <p:txBody>
          <a:bodyPr wrap="square" rtlCol="0">
            <a:spAutoFit/>
          </a:bodyPr>
          <a:lstStyle/>
          <a:p>
            <a:r>
              <a:rPr lang="en-US" sz="4000" dirty="0">
                <a:solidFill>
                  <a:schemeClr val="accent6">
                    <a:lumMod val="20000"/>
                    <a:lumOff val="80000"/>
                  </a:schemeClr>
                </a:solidFill>
                <a:effectLst>
                  <a:outerShdw blurRad="38100" dist="38100" dir="2700000" algn="tl">
                    <a:srgbClr val="000000">
                      <a:alpha val="43137"/>
                    </a:srgbClr>
                  </a:outerShdw>
                </a:effectLst>
                <a:latin typeface="Cooper Black" panose="0208090404030B020404" pitchFamily="18" charset="0"/>
              </a:rPr>
              <a:t>THANK YOU</a:t>
            </a:r>
            <a:endParaRPr lang="en-IN" sz="4000" dirty="0">
              <a:solidFill>
                <a:schemeClr val="accent6">
                  <a:lumMod val="20000"/>
                  <a:lumOff val="80000"/>
                </a:schemeClr>
              </a:solidFill>
              <a:effectLst>
                <a:outerShdw blurRad="38100" dist="38100" dir="2700000" algn="tl">
                  <a:srgbClr val="000000">
                    <a:alpha val="43137"/>
                  </a:srgbClr>
                </a:outerShdw>
              </a:effectLst>
              <a:latin typeface="Cooper Black" panose="0208090404030B020404" pitchFamily="18" charset="0"/>
            </a:endParaRPr>
          </a:p>
        </p:txBody>
      </p:sp>
      <p:pic>
        <p:nvPicPr>
          <p:cNvPr id="25" name="Picture 24">
            <a:extLst>
              <a:ext uri="{FF2B5EF4-FFF2-40B4-BE49-F238E27FC236}">
                <a16:creationId xmlns:a16="http://schemas.microsoft.com/office/drawing/2014/main" id="{298B55F3-6D99-7B06-DDFE-BB20672C3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44049">
            <a:off x="1370935" y="1685833"/>
            <a:ext cx="1077048" cy="886370"/>
          </a:xfrm>
          <a:prstGeom prst="rect">
            <a:avLst/>
          </a:prstGeom>
        </p:spPr>
      </p:pic>
    </p:spTree>
    <p:extLst>
      <p:ext uri="{BB962C8B-B14F-4D97-AF65-F5344CB8AC3E}">
        <p14:creationId xmlns:p14="http://schemas.microsoft.com/office/powerpoint/2010/main" val="357989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4B106-D291-D32B-8877-17A34FC8E6DF}"/>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EFF41C67-6CD3-A92C-E5B1-0260088B5CD6}"/>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2" name="Rectangle 1">
            <a:extLst>
              <a:ext uri="{FF2B5EF4-FFF2-40B4-BE49-F238E27FC236}">
                <a16:creationId xmlns:a16="http://schemas.microsoft.com/office/drawing/2014/main" id="{FD32DB40-3D5C-723B-4097-9F17A0EE0F29}"/>
              </a:ext>
            </a:extLst>
          </p:cNvPr>
          <p:cNvSpPr/>
          <p:nvPr/>
        </p:nvSpPr>
        <p:spPr>
          <a:xfrm>
            <a:off x="0" y="0"/>
            <a:ext cx="12616368"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E24F236E-CE7E-4A49-02E3-035223309A54}"/>
              </a:ext>
            </a:extLst>
          </p:cNvPr>
          <p:cNvSpPr txBox="1"/>
          <p:nvPr/>
        </p:nvSpPr>
        <p:spPr>
          <a:xfrm>
            <a:off x="1316653" y="626203"/>
            <a:ext cx="5486400" cy="830997"/>
          </a:xfrm>
          <a:prstGeom prst="rect">
            <a:avLst/>
          </a:prstGeom>
          <a:noFill/>
        </p:spPr>
        <p:txBody>
          <a:bodyPr wrap="square" rtlCol="0">
            <a:spAutoFit/>
          </a:bodyPr>
          <a:lstStyle/>
          <a:p>
            <a:r>
              <a:rPr lang="en-IN" sz="4800" dirty="0">
                <a:latin typeface="Aharoni" panose="02010803020104030203" pitchFamily="2" charset="-79"/>
                <a:cs typeface="Aharoni" panose="02010803020104030203" pitchFamily="2" charset="-79"/>
              </a:rPr>
              <a:t>INTRODUCTION</a:t>
            </a:r>
          </a:p>
        </p:txBody>
      </p:sp>
      <p:pic>
        <p:nvPicPr>
          <p:cNvPr id="7" name="Picture 6">
            <a:extLst>
              <a:ext uri="{FF2B5EF4-FFF2-40B4-BE49-F238E27FC236}">
                <a16:creationId xmlns:a16="http://schemas.microsoft.com/office/drawing/2014/main" id="{5D86E973-7AA5-2326-6737-9D0692427FE4}"/>
              </a:ext>
            </a:extLst>
          </p:cNvPr>
          <p:cNvPicPr>
            <a:picLocks noChangeAspect="1"/>
          </p:cNvPicPr>
          <p:nvPr/>
        </p:nvPicPr>
        <p:blipFill>
          <a:blip r:embed="rId2">
            <a:extLst>
              <a:ext uri="{28A0092B-C50C-407E-A947-70E740481C1C}">
                <a14:useLocalDpi xmlns:a14="http://schemas.microsoft.com/office/drawing/2010/main" val="0"/>
              </a:ext>
            </a:extLst>
          </a:blip>
          <a:srcRect l="29826" r="28159"/>
          <a:stretch/>
        </p:blipFill>
        <p:spPr>
          <a:xfrm>
            <a:off x="7881859" y="-1"/>
            <a:ext cx="5114142" cy="6858000"/>
          </a:xfrm>
          <a:prstGeom prst="rect">
            <a:avLst/>
          </a:prstGeom>
        </p:spPr>
      </p:pic>
      <p:sp>
        <p:nvSpPr>
          <p:cNvPr id="9" name="TextBox 8">
            <a:extLst>
              <a:ext uri="{FF2B5EF4-FFF2-40B4-BE49-F238E27FC236}">
                <a16:creationId xmlns:a16="http://schemas.microsoft.com/office/drawing/2014/main" id="{95898FFA-D275-455F-229E-4CEFB53111BC}"/>
              </a:ext>
            </a:extLst>
          </p:cNvPr>
          <p:cNvSpPr txBox="1"/>
          <p:nvPr/>
        </p:nvSpPr>
        <p:spPr>
          <a:xfrm>
            <a:off x="76300" y="1646579"/>
            <a:ext cx="7700487" cy="830997"/>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tx1">
                    <a:lumMod val="85000"/>
                    <a:lumOff val="15000"/>
                  </a:schemeClr>
                </a:solidFill>
                <a:latin typeface="Abadi" panose="020B0604020104020204" pitchFamily="34" charset="0"/>
                <a:cs typeface="Times New Roman" panose="02020603050405020304" pitchFamily="18" charset="0"/>
              </a:rPr>
              <a:t>Twitter sentiment analysis </a:t>
            </a:r>
            <a:r>
              <a:rPr lang="en-US" sz="1600" dirty="0">
                <a:solidFill>
                  <a:schemeClr val="tx1">
                    <a:lumMod val="85000"/>
                    <a:lumOff val="15000"/>
                  </a:schemeClr>
                </a:solidFill>
                <a:latin typeface="Abadi" panose="020B0604020104020204" pitchFamily="34" charset="0"/>
                <a:cs typeface="Times New Roman" panose="02020603050405020304" pitchFamily="18" charset="0"/>
              </a:rPr>
              <a:t>has become a pivotal area of study, leveraging the platform's extensive and diverse user base that generates real-time data on various topics</a:t>
            </a:r>
            <a:endParaRPr lang="en-IN" sz="1600" dirty="0">
              <a:solidFill>
                <a:schemeClr val="tx1">
                  <a:lumMod val="85000"/>
                  <a:lumOff val="15000"/>
                </a:schemeClr>
              </a:solidFill>
              <a:latin typeface="Abadi" panose="020B0604020104020204" pitchFamily="34" charset="0"/>
            </a:endParaRPr>
          </a:p>
        </p:txBody>
      </p:sp>
      <p:sp>
        <p:nvSpPr>
          <p:cNvPr id="10" name="TextBox 9">
            <a:extLst>
              <a:ext uri="{FF2B5EF4-FFF2-40B4-BE49-F238E27FC236}">
                <a16:creationId xmlns:a16="http://schemas.microsoft.com/office/drawing/2014/main" id="{BF75AA1C-8691-1E4A-67FD-4CF9B9EC1FFF}"/>
              </a:ext>
            </a:extLst>
          </p:cNvPr>
          <p:cNvSpPr txBox="1"/>
          <p:nvPr/>
        </p:nvSpPr>
        <p:spPr>
          <a:xfrm>
            <a:off x="1039576" y="2687880"/>
            <a:ext cx="6789980" cy="1077218"/>
          </a:xfrm>
          <a:prstGeom prst="rect">
            <a:avLst/>
          </a:prstGeom>
          <a:noFill/>
        </p:spPr>
        <p:txBody>
          <a:bodyPr wrap="square" rtlCol="0">
            <a:spAutoFit/>
          </a:bodyPr>
          <a:lstStyle/>
          <a:p>
            <a:r>
              <a:rPr lang="en-US" sz="1600" dirty="0">
                <a:solidFill>
                  <a:schemeClr val="tx1">
                    <a:lumMod val="85000"/>
                    <a:lumOff val="15000"/>
                  </a:schemeClr>
                </a:solidFill>
                <a:latin typeface="Abadi" panose="020B0604020104020204" pitchFamily="34" charset="0"/>
                <a:cs typeface="Times New Roman" panose="02020603050405020304" pitchFamily="18" charset="0"/>
              </a:rPr>
              <a:t>Sentiment analysis, or opinion mining, identifies and classifies text sentiments as </a:t>
            </a:r>
            <a:r>
              <a:rPr lang="en-US" sz="1600" dirty="0">
                <a:solidFill>
                  <a:schemeClr val="tx1">
                    <a:lumMod val="85000"/>
                    <a:lumOff val="15000"/>
                  </a:schemeClr>
                </a:solidFill>
                <a:highlight>
                  <a:srgbClr val="008000"/>
                </a:highlight>
                <a:latin typeface="Abadi" panose="020B0604020104020204" pitchFamily="34" charset="0"/>
                <a:cs typeface="Times New Roman" panose="02020603050405020304" pitchFamily="18" charset="0"/>
              </a:rPr>
              <a:t>positive</a:t>
            </a:r>
            <a:r>
              <a:rPr lang="en-US" sz="1600" dirty="0">
                <a:solidFill>
                  <a:schemeClr val="tx1">
                    <a:lumMod val="85000"/>
                    <a:lumOff val="15000"/>
                  </a:schemeClr>
                </a:solidFill>
                <a:latin typeface="Abadi" panose="020B0604020104020204" pitchFamily="34" charset="0"/>
                <a:cs typeface="Times New Roman" panose="02020603050405020304" pitchFamily="18" charset="0"/>
              </a:rPr>
              <a:t>, </a:t>
            </a:r>
            <a:r>
              <a:rPr lang="en-US" sz="1600" dirty="0">
                <a:solidFill>
                  <a:schemeClr val="tx1">
                    <a:lumMod val="85000"/>
                    <a:lumOff val="15000"/>
                  </a:schemeClr>
                </a:solidFill>
                <a:highlight>
                  <a:srgbClr val="FF0000"/>
                </a:highlight>
                <a:latin typeface="Abadi" panose="020B0604020104020204" pitchFamily="34" charset="0"/>
                <a:cs typeface="Times New Roman" panose="02020603050405020304" pitchFamily="18" charset="0"/>
              </a:rPr>
              <a:t>negative</a:t>
            </a:r>
            <a:r>
              <a:rPr lang="en-US" sz="1600" dirty="0">
                <a:solidFill>
                  <a:schemeClr val="tx1">
                    <a:lumMod val="85000"/>
                    <a:lumOff val="15000"/>
                  </a:schemeClr>
                </a:solidFill>
                <a:latin typeface="Abadi" panose="020B0604020104020204" pitchFamily="34" charset="0"/>
                <a:cs typeface="Times New Roman" panose="02020603050405020304" pitchFamily="18" charset="0"/>
              </a:rPr>
              <a:t>, or </a:t>
            </a:r>
            <a:r>
              <a:rPr lang="en-US" sz="1600" dirty="0">
                <a:solidFill>
                  <a:schemeClr val="tx1">
                    <a:lumMod val="85000"/>
                    <a:lumOff val="15000"/>
                  </a:schemeClr>
                </a:solidFill>
                <a:highlight>
                  <a:srgbClr val="C0C0C0"/>
                </a:highlight>
                <a:latin typeface="Abadi" panose="020B0604020104020204" pitchFamily="34" charset="0"/>
                <a:cs typeface="Times New Roman" panose="02020603050405020304" pitchFamily="18" charset="0"/>
              </a:rPr>
              <a:t>neutral</a:t>
            </a:r>
            <a:r>
              <a:rPr lang="en-US" sz="1600" dirty="0">
                <a:solidFill>
                  <a:schemeClr val="tx1">
                    <a:lumMod val="85000"/>
                    <a:lumOff val="15000"/>
                  </a:schemeClr>
                </a:solidFill>
                <a:latin typeface="Abadi" panose="020B0604020104020204" pitchFamily="34" charset="0"/>
                <a:cs typeface="Times New Roman" panose="02020603050405020304" pitchFamily="18" charset="0"/>
              </a:rPr>
              <a:t>. Applied to Twitter, it provides insights into public perceptions, trends, and opinions on topics like products, events, and societal issues</a:t>
            </a:r>
            <a:r>
              <a:rPr lang="en-US" sz="1600" dirty="0">
                <a:solidFill>
                  <a:schemeClr val="tx1">
                    <a:lumMod val="85000"/>
                    <a:lumOff val="15000"/>
                  </a:schemeClr>
                </a:solidFill>
                <a:latin typeface="Abadi" panose="020B0604020104020204" pitchFamily="34" charset="0"/>
              </a:rPr>
              <a:t>.</a:t>
            </a:r>
            <a:endParaRPr lang="en-US" sz="1600" dirty="0">
              <a:solidFill>
                <a:schemeClr val="tx1">
                  <a:lumMod val="85000"/>
                  <a:lumOff val="15000"/>
                </a:schemeClr>
              </a:solidFill>
              <a:latin typeface="Abadi" panose="020B060402010402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9AA62553-4743-20D7-6C85-8E4A8416E20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flipH="1">
            <a:off x="76300" y="2828835"/>
            <a:ext cx="1015579" cy="1015579"/>
          </a:xfrm>
          <a:prstGeom prst="rect">
            <a:avLst/>
          </a:prstGeom>
        </p:spPr>
      </p:pic>
      <p:sp>
        <p:nvSpPr>
          <p:cNvPr id="17" name="TextBox 16">
            <a:extLst>
              <a:ext uri="{FF2B5EF4-FFF2-40B4-BE49-F238E27FC236}">
                <a16:creationId xmlns:a16="http://schemas.microsoft.com/office/drawing/2014/main" id="{0CCA8170-B7AF-2513-20FB-3F92E27586D3}"/>
              </a:ext>
            </a:extLst>
          </p:cNvPr>
          <p:cNvSpPr txBox="1"/>
          <p:nvPr/>
        </p:nvSpPr>
        <p:spPr>
          <a:xfrm>
            <a:off x="104607" y="4265022"/>
            <a:ext cx="7672646" cy="236988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95000"/>
                    <a:lumOff val="5000"/>
                  </a:schemeClr>
                </a:solidFill>
                <a:latin typeface="Abadi" panose="020B0604020104020204" pitchFamily="34" charset="0"/>
                <a:cs typeface="Times New Roman" panose="02020603050405020304" pitchFamily="18" charset="0"/>
              </a:rPr>
              <a:t>The informal and dynamic nature of tweets characterized by slang, abbreviations, emojis, hashtags, and links introduces unique challenges, necessitating robust preprocessing and advanced natural language processing (NLP) techniques. </a:t>
            </a:r>
          </a:p>
          <a:p>
            <a:endParaRPr lang="en-IN" sz="1600" dirty="0">
              <a:solidFill>
                <a:schemeClr val="tx1">
                  <a:lumMod val="95000"/>
                  <a:lumOff val="5000"/>
                </a:schemeClr>
              </a:solidFill>
              <a:latin typeface="Abadi" panose="020B0604020104020204" pitchFamily="34" charset="0"/>
            </a:endParaRPr>
          </a:p>
          <a:p>
            <a:pPr marL="285750" indent="-285750">
              <a:buFont typeface="Arial" panose="020B0604020202020204" pitchFamily="34" charset="0"/>
              <a:buChar char="•"/>
            </a:pPr>
            <a:r>
              <a:rPr lang="en-US" sz="1600" dirty="0">
                <a:solidFill>
                  <a:schemeClr val="tx1">
                    <a:lumMod val="95000"/>
                    <a:lumOff val="5000"/>
                  </a:schemeClr>
                </a:solidFill>
                <a:latin typeface="Abadi" panose="020B0604020104020204" pitchFamily="34" charset="0"/>
                <a:cs typeface="Times New Roman" panose="02020603050405020304" pitchFamily="18" charset="0"/>
              </a:rPr>
              <a:t>This study explores the application of machine learning algorithms in Python to perform sentiment analysis on Twitter data, addressing these challenges to extract actionable insights from this unstructured data source.</a:t>
            </a:r>
          </a:p>
          <a:p>
            <a:endParaRPr lang="en-IN" dirty="0">
              <a:solidFill>
                <a:schemeClr val="bg1"/>
              </a:solidFill>
              <a:latin typeface="Abadi" panose="020B0604020104020204" pitchFamily="34" charset="0"/>
            </a:endParaRPr>
          </a:p>
          <a:p>
            <a:endParaRPr lang="en-IN" dirty="0"/>
          </a:p>
        </p:txBody>
      </p:sp>
      <p:pic>
        <p:nvPicPr>
          <p:cNvPr id="18" name="Picture 17">
            <a:extLst>
              <a:ext uri="{FF2B5EF4-FFF2-40B4-BE49-F238E27FC236}">
                <a16:creationId xmlns:a16="http://schemas.microsoft.com/office/drawing/2014/main" id="{2E9DB2E9-4029-B2E1-C341-A5CAA6A6B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00" y="55768"/>
            <a:ext cx="345716" cy="284511"/>
          </a:xfrm>
          <a:prstGeom prst="rect">
            <a:avLst/>
          </a:prstGeom>
        </p:spPr>
      </p:pic>
    </p:spTree>
    <p:extLst>
      <p:ext uri="{BB962C8B-B14F-4D97-AF65-F5344CB8AC3E}">
        <p14:creationId xmlns:p14="http://schemas.microsoft.com/office/powerpoint/2010/main" val="2487965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7D372-B0D1-3AF6-1B5A-7FC30429563F}"/>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FA984EE2-8AF8-0FFB-FB20-442A63F436A1}"/>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4" name="Rectangle 3">
            <a:extLst>
              <a:ext uri="{FF2B5EF4-FFF2-40B4-BE49-F238E27FC236}">
                <a16:creationId xmlns:a16="http://schemas.microsoft.com/office/drawing/2014/main" id="{30436BDC-69C8-E4DF-F844-3EE61F0C244D}"/>
              </a:ext>
            </a:extLst>
          </p:cNvPr>
          <p:cNvSpPr/>
          <p:nvPr/>
        </p:nvSpPr>
        <p:spPr>
          <a:xfrm>
            <a:off x="0" y="-1"/>
            <a:ext cx="12192000"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7" name="TextBox 6">
            <a:extLst>
              <a:ext uri="{FF2B5EF4-FFF2-40B4-BE49-F238E27FC236}">
                <a16:creationId xmlns:a16="http://schemas.microsoft.com/office/drawing/2014/main" id="{0D68B689-7779-EAB7-05FE-9A4FDB76BCB7}"/>
              </a:ext>
            </a:extLst>
          </p:cNvPr>
          <p:cNvSpPr txBox="1"/>
          <p:nvPr/>
        </p:nvSpPr>
        <p:spPr>
          <a:xfrm>
            <a:off x="3140413" y="229211"/>
            <a:ext cx="5622587" cy="830997"/>
          </a:xfrm>
          <a:prstGeom prst="rect">
            <a:avLst/>
          </a:prstGeom>
          <a:noFill/>
        </p:spPr>
        <p:txBody>
          <a:bodyPr wrap="square" rtlCol="0">
            <a:spAutoFit/>
          </a:bodyPr>
          <a:lstStyle/>
          <a:p>
            <a:pPr algn="ctr"/>
            <a:r>
              <a:rPr lang="en-IN" sz="4800" dirty="0">
                <a:latin typeface="Aharoni" panose="02010803020104030203" pitchFamily="2" charset="-79"/>
                <a:cs typeface="Aharoni" panose="02010803020104030203" pitchFamily="2" charset="-79"/>
              </a:rPr>
              <a:t>Existing System</a:t>
            </a:r>
          </a:p>
        </p:txBody>
      </p:sp>
      <p:pic>
        <p:nvPicPr>
          <p:cNvPr id="9" name="Picture 8">
            <a:extLst>
              <a:ext uri="{FF2B5EF4-FFF2-40B4-BE49-F238E27FC236}">
                <a16:creationId xmlns:a16="http://schemas.microsoft.com/office/drawing/2014/main" id="{67F17E58-E8C8-06F4-5BCE-D4AA9320A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6" y="121349"/>
            <a:ext cx="332267" cy="273443"/>
          </a:xfrm>
          <a:prstGeom prst="rect">
            <a:avLst/>
          </a:prstGeom>
        </p:spPr>
      </p:pic>
      <p:sp>
        <p:nvSpPr>
          <p:cNvPr id="10" name="TextBox 9">
            <a:extLst>
              <a:ext uri="{FF2B5EF4-FFF2-40B4-BE49-F238E27FC236}">
                <a16:creationId xmlns:a16="http://schemas.microsoft.com/office/drawing/2014/main" id="{C664C7BF-2F32-47CE-0607-FF58D2A8428B}"/>
              </a:ext>
            </a:extLst>
          </p:cNvPr>
          <p:cNvSpPr txBox="1"/>
          <p:nvPr/>
        </p:nvSpPr>
        <p:spPr>
          <a:xfrm>
            <a:off x="106419" y="1207799"/>
            <a:ext cx="8610861" cy="1938992"/>
          </a:xfrm>
          <a:prstGeom prst="rect">
            <a:avLst/>
          </a:prstGeom>
          <a:noFill/>
        </p:spPr>
        <p:txBody>
          <a:bodyPr wrap="square" rtlCol="0">
            <a:spAutoFit/>
          </a:bodyPr>
          <a:lstStyle/>
          <a:p>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The existing systems often rely on traditional approaches, such as keyword-based or rule-based sentiment analysis, which focus on identifying specific words or patterns in text.</a:t>
            </a:r>
          </a:p>
          <a:p>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These methods are sometimes combined with basic machine learning algorithms like Naïve Bayes, Random Forest, SVM,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etc</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for classification.</a:t>
            </a:r>
            <a:endParaRPr lang="en-IN"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9E97B1C-D243-DFCE-6137-530D4AC4B511}"/>
              </a:ext>
            </a:extLst>
          </p:cNvPr>
          <p:cNvSpPr txBox="1"/>
          <p:nvPr/>
        </p:nvSpPr>
        <p:spPr>
          <a:xfrm>
            <a:off x="60747" y="3369954"/>
            <a:ext cx="2062264" cy="400110"/>
          </a:xfrm>
          <a:prstGeom prst="rect">
            <a:avLst/>
          </a:prstGeom>
          <a:noFill/>
        </p:spPr>
        <p:txBody>
          <a:bodyPr wrap="square" rtlCol="0">
            <a:spAutoFit/>
          </a:bodyPr>
          <a:lstStyle/>
          <a:p>
            <a:r>
              <a:rPr lang="en-IN" sz="2000" b="1" dirty="0">
                <a:solidFill>
                  <a:schemeClr val="tx1">
                    <a:lumMod val="85000"/>
                    <a:lumOff val="15000"/>
                  </a:schemeClr>
                </a:solidFill>
                <a:latin typeface="Abadi" panose="020B0604020104020204" pitchFamily="34" charset="0"/>
              </a:rPr>
              <a:t>Process Include:</a:t>
            </a:r>
          </a:p>
        </p:txBody>
      </p:sp>
      <p:sp>
        <p:nvSpPr>
          <p:cNvPr id="15" name="TextBox 14">
            <a:extLst>
              <a:ext uri="{FF2B5EF4-FFF2-40B4-BE49-F238E27FC236}">
                <a16:creationId xmlns:a16="http://schemas.microsoft.com/office/drawing/2014/main" id="{CF991C56-79AE-2DF6-1CF7-4C76080D0F4C}"/>
              </a:ext>
            </a:extLst>
          </p:cNvPr>
          <p:cNvSpPr txBox="1"/>
          <p:nvPr/>
        </p:nvSpPr>
        <p:spPr>
          <a:xfrm>
            <a:off x="681585" y="4036614"/>
            <a:ext cx="3594087" cy="830997"/>
          </a:xfrm>
          <a:prstGeom prst="rect">
            <a:avLst/>
          </a:prstGeom>
          <a:noFill/>
        </p:spPr>
        <p:txBody>
          <a:bodyPr wrap="square" rtlCol="0">
            <a:spAutoFit/>
          </a:bodyPr>
          <a:lstStyle/>
          <a:p>
            <a:r>
              <a:rPr kumimoji="0" lang="en-US" altLang="en-US" sz="1600" b="1" i="0" u="sng" strike="noStrike" cap="none" normalizeH="0" baseline="0" dirty="0">
                <a:ln>
                  <a:noFill/>
                </a:ln>
                <a:effectLst/>
                <a:latin typeface="Times New Roman" panose="02020603050405020304" pitchFamily="18" charset="0"/>
                <a:cs typeface="Times New Roman" panose="02020603050405020304" pitchFamily="18" charset="0"/>
              </a:rPr>
              <a:t>Data Collection</a:t>
            </a: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Using Twitter API to scrape tweets in real-time or precompiled datasets</a:t>
            </a:r>
            <a:endParaRPr lang="en-IN" sz="1600" dirty="0"/>
          </a:p>
        </p:txBody>
      </p:sp>
      <p:sp>
        <p:nvSpPr>
          <p:cNvPr id="16" name="TextBox 15">
            <a:extLst>
              <a:ext uri="{FF2B5EF4-FFF2-40B4-BE49-F238E27FC236}">
                <a16:creationId xmlns:a16="http://schemas.microsoft.com/office/drawing/2014/main" id="{DCD92269-C45C-B470-C4EA-1F18BA013B9F}"/>
              </a:ext>
            </a:extLst>
          </p:cNvPr>
          <p:cNvSpPr txBox="1"/>
          <p:nvPr/>
        </p:nvSpPr>
        <p:spPr>
          <a:xfrm>
            <a:off x="5586189" y="4017795"/>
            <a:ext cx="3594087" cy="861774"/>
          </a:xfrm>
          <a:prstGeom prst="rect">
            <a:avLst/>
          </a:prstGeom>
          <a:noFill/>
        </p:spPr>
        <p:txBody>
          <a:bodyPr wrap="square" rtlCol="0">
            <a:spAutoFit/>
          </a:bodyPr>
          <a:lstStyle/>
          <a:p>
            <a:r>
              <a:rPr kumimoji="0" lang="en-US" altLang="en-US" sz="1600" b="1" i="0" u="sng" strike="noStrike" cap="none" normalizeH="0" baseline="0" dirty="0">
                <a:ln>
                  <a:noFill/>
                </a:ln>
                <a:effectLst/>
                <a:latin typeface="Times New Roman" panose="02020603050405020304" pitchFamily="18" charset="0"/>
                <a:cs typeface="Times New Roman" panose="02020603050405020304" pitchFamily="18" charset="0"/>
              </a:rPr>
              <a:t>Preprocessing</a:t>
            </a: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Removing noise, tokenization, and stemming.</a:t>
            </a:r>
          </a:p>
          <a:p>
            <a:endParaRPr lang="en-IN" sz="1400" dirty="0"/>
          </a:p>
        </p:txBody>
      </p:sp>
      <p:sp>
        <p:nvSpPr>
          <p:cNvPr id="17" name="TextBox 16">
            <a:extLst>
              <a:ext uri="{FF2B5EF4-FFF2-40B4-BE49-F238E27FC236}">
                <a16:creationId xmlns:a16="http://schemas.microsoft.com/office/drawing/2014/main" id="{A7444003-F6E9-E350-9406-0F78BB7F34E2}"/>
              </a:ext>
            </a:extLst>
          </p:cNvPr>
          <p:cNvSpPr txBox="1"/>
          <p:nvPr/>
        </p:nvSpPr>
        <p:spPr>
          <a:xfrm>
            <a:off x="681584" y="5738527"/>
            <a:ext cx="3594087" cy="800219"/>
          </a:xfrm>
          <a:prstGeom prst="rect">
            <a:avLst/>
          </a:prstGeom>
          <a:noFill/>
        </p:spPr>
        <p:txBody>
          <a:bodyPr wrap="square" rtlCol="0">
            <a:spAutoFit/>
          </a:bodyPr>
          <a:lstStyle/>
          <a:p>
            <a:r>
              <a:rPr kumimoji="0" lang="en-US" altLang="en-US" sz="1600" b="1" i="0" u="sng" strike="noStrike" cap="none" normalizeH="0" baseline="0" dirty="0">
                <a:ln>
                  <a:noFill/>
                </a:ln>
                <a:effectLst/>
                <a:latin typeface="Times New Roman" panose="02020603050405020304" pitchFamily="18" charset="0"/>
                <a:cs typeface="Times New Roman" panose="02020603050405020304" pitchFamily="18" charset="0"/>
              </a:rPr>
              <a:t>Feature Extraction</a:t>
            </a: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Converting text into numerical data for machine learning</a:t>
            </a:r>
            <a:r>
              <a:rPr kumimoji="0" lang="en-US" altLang="en-US" sz="1600" b="0" i="0" u="none" strike="noStrike" cap="none" normalizeH="0" baseline="0" dirty="0">
                <a:ln>
                  <a:noFill/>
                </a:ln>
                <a:effectLst/>
                <a:latin typeface="Arial" panose="020B0604020202020204" pitchFamily="34" charset="0"/>
              </a:rPr>
              <a:t>. </a:t>
            </a:r>
          </a:p>
          <a:p>
            <a:endParaRPr lang="en-IN" sz="1400" dirty="0"/>
          </a:p>
        </p:txBody>
      </p:sp>
      <p:sp>
        <p:nvSpPr>
          <p:cNvPr id="18" name="TextBox 17">
            <a:extLst>
              <a:ext uri="{FF2B5EF4-FFF2-40B4-BE49-F238E27FC236}">
                <a16:creationId xmlns:a16="http://schemas.microsoft.com/office/drawing/2014/main" id="{1E18B08E-B13D-5061-E367-814C0E0F1508}"/>
              </a:ext>
            </a:extLst>
          </p:cNvPr>
          <p:cNvSpPr txBox="1"/>
          <p:nvPr/>
        </p:nvSpPr>
        <p:spPr>
          <a:xfrm>
            <a:off x="5585430" y="5449677"/>
            <a:ext cx="4028376" cy="1292662"/>
          </a:xfrm>
          <a:prstGeom prst="rect">
            <a:avLst/>
          </a:prstGeom>
          <a:noFill/>
        </p:spPr>
        <p:txBody>
          <a:bodyPr wrap="square" rtlCol="0">
            <a:spAutoFit/>
          </a:bodyPr>
          <a:lstStyle/>
          <a:p>
            <a:r>
              <a:rPr lang="en-US" altLang="en-US" sz="1600" b="1" u="sng" dirty="0">
                <a:latin typeface="Times New Roman" panose="02020603050405020304" pitchFamily="18" charset="0"/>
                <a:cs typeface="Times New Roman" panose="02020603050405020304" pitchFamily="18" charset="0"/>
              </a:rPr>
              <a:t>Model Training</a:t>
            </a:r>
            <a:r>
              <a:rPr lang="en-US" alt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prepared dataset is split into training, validation, and test sets. Then Outputs include trained models and performance metrics.</a:t>
            </a:r>
          </a:p>
          <a:p>
            <a:endParaRPr lang="en-IN" sz="1400" dirty="0"/>
          </a:p>
        </p:txBody>
      </p:sp>
      <p:pic>
        <p:nvPicPr>
          <p:cNvPr id="22" name="Picture 21">
            <a:extLst>
              <a:ext uri="{FF2B5EF4-FFF2-40B4-BE49-F238E27FC236}">
                <a16:creationId xmlns:a16="http://schemas.microsoft.com/office/drawing/2014/main" id="{82D789BB-436F-1DBA-56A6-7A9739DC3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80" y="4311210"/>
            <a:ext cx="455459" cy="455459"/>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FBDB3314-4948-6E04-EDA4-C1F6352EFD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9809" y="4092808"/>
            <a:ext cx="431075" cy="431075"/>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4879BEA3-1FA4-4B23-0683-C60C85216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447" y="5839469"/>
            <a:ext cx="451724" cy="451724"/>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5929C07D-63FE-5D24-F341-E90DBCC25C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1518" y="5738527"/>
            <a:ext cx="624414" cy="624414"/>
          </a:xfrm>
          <a:prstGeom prst="rect">
            <a:avLst/>
          </a:prstGeom>
          <a:ln>
            <a:noFill/>
          </a:ln>
          <a:effectLst>
            <a:outerShdw blurRad="292100" dist="139700" dir="2700000" algn="tl" rotWithShape="0">
              <a:srgbClr val="333333">
                <a:alpha val="65000"/>
              </a:srgbClr>
            </a:outerShdw>
          </a:effectLst>
        </p:spPr>
      </p:pic>
      <p:sp>
        <p:nvSpPr>
          <p:cNvPr id="31" name="Oval 30">
            <a:extLst>
              <a:ext uri="{FF2B5EF4-FFF2-40B4-BE49-F238E27FC236}">
                <a16:creationId xmlns:a16="http://schemas.microsoft.com/office/drawing/2014/main" id="{7085F2B6-BAF1-237B-9AB5-4083BDE85DD6}"/>
              </a:ext>
            </a:extLst>
          </p:cNvPr>
          <p:cNvSpPr/>
          <p:nvPr/>
        </p:nvSpPr>
        <p:spPr>
          <a:xfrm>
            <a:off x="9567350" y="668420"/>
            <a:ext cx="2277057" cy="83099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D30A000B-95A7-0FB0-5930-78F7BFEAE99A}"/>
              </a:ext>
            </a:extLst>
          </p:cNvPr>
          <p:cNvSpPr/>
          <p:nvPr/>
        </p:nvSpPr>
        <p:spPr>
          <a:xfrm>
            <a:off x="9807362" y="2000792"/>
            <a:ext cx="1828800" cy="47917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871845F0-C7D6-7128-91A1-522E6162DC1F}"/>
              </a:ext>
            </a:extLst>
          </p:cNvPr>
          <p:cNvSpPr/>
          <p:nvPr/>
        </p:nvSpPr>
        <p:spPr>
          <a:xfrm>
            <a:off x="9807362" y="2851036"/>
            <a:ext cx="1828800" cy="47917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1860CA2F-FA75-98E7-38AD-8591441575EB}"/>
              </a:ext>
            </a:extLst>
          </p:cNvPr>
          <p:cNvSpPr/>
          <p:nvPr/>
        </p:nvSpPr>
        <p:spPr>
          <a:xfrm>
            <a:off x="9807362" y="3701370"/>
            <a:ext cx="1828800" cy="47917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16B053C2-9493-4F69-B853-0A48D6D89303}"/>
              </a:ext>
            </a:extLst>
          </p:cNvPr>
          <p:cNvSpPr/>
          <p:nvPr/>
        </p:nvSpPr>
        <p:spPr>
          <a:xfrm>
            <a:off x="9791479" y="4579703"/>
            <a:ext cx="1828800" cy="47917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36" name="Oval 35">
            <a:extLst>
              <a:ext uri="{FF2B5EF4-FFF2-40B4-BE49-F238E27FC236}">
                <a16:creationId xmlns:a16="http://schemas.microsoft.com/office/drawing/2014/main" id="{F56DA032-18C4-465D-6749-71430CFE9923}"/>
              </a:ext>
            </a:extLst>
          </p:cNvPr>
          <p:cNvSpPr/>
          <p:nvPr/>
        </p:nvSpPr>
        <p:spPr>
          <a:xfrm>
            <a:off x="9567349" y="5506593"/>
            <a:ext cx="2277057" cy="83099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638CFFBD-1229-BAF0-E3E9-9DEF7BCE703B}"/>
              </a:ext>
            </a:extLst>
          </p:cNvPr>
          <p:cNvSpPr txBox="1"/>
          <p:nvPr/>
        </p:nvSpPr>
        <p:spPr>
          <a:xfrm>
            <a:off x="9791479" y="806491"/>
            <a:ext cx="1893346" cy="523220"/>
          </a:xfrm>
          <a:prstGeom prst="rect">
            <a:avLst/>
          </a:prstGeom>
          <a:noFill/>
        </p:spPr>
        <p:txBody>
          <a:bodyPr wrap="square" rtlCol="0">
            <a:spAutoFit/>
          </a:bodyPr>
          <a:lstStyle/>
          <a:p>
            <a:pPr algn="ctr"/>
            <a:r>
              <a:rPr lang="en-IN" sz="2800" dirty="0"/>
              <a:t>Start</a:t>
            </a:r>
          </a:p>
        </p:txBody>
      </p:sp>
      <p:sp>
        <p:nvSpPr>
          <p:cNvPr id="38" name="TextBox 37">
            <a:extLst>
              <a:ext uri="{FF2B5EF4-FFF2-40B4-BE49-F238E27FC236}">
                <a16:creationId xmlns:a16="http://schemas.microsoft.com/office/drawing/2014/main" id="{2C39BD01-343E-E51C-2A54-5D8619778DEA}"/>
              </a:ext>
            </a:extLst>
          </p:cNvPr>
          <p:cNvSpPr txBox="1"/>
          <p:nvPr/>
        </p:nvSpPr>
        <p:spPr>
          <a:xfrm>
            <a:off x="9307587" y="2055713"/>
            <a:ext cx="2796580" cy="369332"/>
          </a:xfrm>
          <a:prstGeom prst="rect">
            <a:avLst/>
          </a:prstGeom>
          <a:noFill/>
        </p:spPr>
        <p:txBody>
          <a:bodyPr wrap="square" rtlCol="0">
            <a:spAutoFit/>
          </a:bodyPr>
          <a:lstStyle/>
          <a:p>
            <a:pPr algn="ctr"/>
            <a:r>
              <a:rPr lang="en-IN" dirty="0"/>
              <a:t>Data Collection</a:t>
            </a:r>
          </a:p>
        </p:txBody>
      </p:sp>
      <p:sp>
        <p:nvSpPr>
          <p:cNvPr id="39" name="TextBox 38">
            <a:extLst>
              <a:ext uri="{FF2B5EF4-FFF2-40B4-BE49-F238E27FC236}">
                <a16:creationId xmlns:a16="http://schemas.microsoft.com/office/drawing/2014/main" id="{BE45DFA8-A810-7253-389F-918E8F7FF7BE}"/>
              </a:ext>
            </a:extLst>
          </p:cNvPr>
          <p:cNvSpPr txBox="1"/>
          <p:nvPr/>
        </p:nvSpPr>
        <p:spPr>
          <a:xfrm>
            <a:off x="9323472" y="2902232"/>
            <a:ext cx="2796580" cy="369332"/>
          </a:xfrm>
          <a:prstGeom prst="rect">
            <a:avLst/>
          </a:prstGeom>
          <a:noFill/>
        </p:spPr>
        <p:txBody>
          <a:bodyPr wrap="square" rtlCol="0">
            <a:spAutoFit/>
          </a:bodyPr>
          <a:lstStyle/>
          <a:p>
            <a:pPr algn="ctr"/>
            <a:r>
              <a:rPr lang="en-IN" dirty="0"/>
              <a:t>Preprocessing</a:t>
            </a:r>
          </a:p>
        </p:txBody>
      </p:sp>
      <p:sp>
        <p:nvSpPr>
          <p:cNvPr id="40" name="TextBox 39">
            <a:extLst>
              <a:ext uri="{FF2B5EF4-FFF2-40B4-BE49-F238E27FC236}">
                <a16:creationId xmlns:a16="http://schemas.microsoft.com/office/drawing/2014/main" id="{6DA3FB94-CA17-2CB6-E5A3-A2C0E264CB3F}"/>
              </a:ext>
            </a:extLst>
          </p:cNvPr>
          <p:cNvSpPr txBox="1"/>
          <p:nvPr/>
        </p:nvSpPr>
        <p:spPr>
          <a:xfrm>
            <a:off x="9338551" y="3749922"/>
            <a:ext cx="2796580" cy="369332"/>
          </a:xfrm>
          <a:prstGeom prst="rect">
            <a:avLst/>
          </a:prstGeom>
          <a:noFill/>
        </p:spPr>
        <p:txBody>
          <a:bodyPr wrap="square" rtlCol="0">
            <a:spAutoFit/>
          </a:bodyPr>
          <a:lstStyle/>
          <a:p>
            <a:pPr algn="ctr"/>
            <a:r>
              <a:rPr lang="en-IN" dirty="0"/>
              <a:t>Feature Extraction</a:t>
            </a:r>
          </a:p>
        </p:txBody>
      </p:sp>
      <p:sp>
        <p:nvSpPr>
          <p:cNvPr id="41" name="TextBox 40">
            <a:extLst>
              <a:ext uri="{FF2B5EF4-FFF2-40B4-BE49-F238E27FC236}">
                <a16:creationId xmlns:a16="http://schemas.microsoft.com/office/drawing/2014/main" id="{056436CB-62FE-470E-9D06-7383A81CC45D}"/>
              </a:ext>
            </a:extLst>
          </p:cNvPr>
          <p:cNvSpPr txBox="1"/>
          <p:nvPr/>
        </p:nvSpPr>
        <p:spPr>
          <a:xfrm>
            <a:off x="9338551" y="4617121"/>
            <a:ext cx="2796580" cy="369332"/>
          </a:xfrm>
          <a:prstGeom prst="rect">
            <a:avLst/>
          </a:prstGeom>
          <a:noFill/>
        </p:spPr>
        <p:txBody>
          <a:bodyPr wrap="square" rtlCol="0">
            <a:spAutoFit/>
          </a:bodyPr>
          <a:lstStyle/>
          <a:p>
            <a:pPr algn="ctr"/>
            <a:r>
              <a:rPr lang="en-IN" dirty="0"/>
              <a:t>Model Training</a:t>
            </a:r>
          </a:p>
        </p:txBody>
      </p:sp>
      <p:sp>
        <p:nvSpPr>
          <p:cNvPr id="42" name="TextBox 41">
            <a:extLst>
              <a:ext uri="{FF2B5EF4-FFF2-40B4-BE49-F238E27FC236}">
                <a16:creationId xmlns:a16="http://schemas.microsoft.com/office/drawing/2014/main" id="{8BEFE446-C292-EC99-9EB2-B11381675FAB}"/>
              </a:ext>
            </a:extLst>
          </p:cNvPr>
          <p:cNvSpPr txBox="1"/>
          <p:nvPr/>
        </p:nvSpPr>
        <p:spPr>
          <a:xfrm>
            <a:off x="9775089" y="5650200"/>
            <a:ext cx="1893346" cy="523220"/>
          </a:xfrm>
          <a:prstGeom prst="rect">
            <a:avLst/>
          </a:prstGeom>
          <a:noFill/>
        </p:spPr>
        <p:txBody>
          <a:bodyPr wrap="square" rtlCol="0">
            <a:spAutoFit/>
          </a:bodyPr>
          <a:lstStyle/>
          <a:p>
            <a:pPr algn="ctr"/>
            <a:r>
              <a:rPr lang="en-IN" sz="2800" dirty="0"/>
              <a:t>End</a:t>
            </a:r>
          </a:p>
        </p:txBody>
      </p:sp>
      <p:cxnSp>
        <p:nvCxnSpPr>
          <p:cNvPr id="44" name="Straight Arrow Connector 43">
            <a:extLst>
              <a:ext uri="{FF2B5EF4-FFF2-40B4-BE49-F238E27FC236}">
                <a16:creationId xmlns:a16="http://schemas.microsoft.com/office/drawing/2014/main" id="{2A3E24FA-A60C-8966-0069-4BDFBB96D3BD}"/>
              </a:ext>
            </a:extLst>
          </p:cNvPr>
          <p:cNvCxnSpPr>
            <a:stCxn id="31" idx="4"/>
          </p:cNvCxnSpPr>
          <p:nvPr/>
        </p:nvCxnSpPr>
        <p:spPr>
          <a:xfrm flipH="1">
            <a:off x="10705877" y="1499417"/>
            <a:ext cx="2" cy="501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121E5653-F67C-62A8-B055-3BA265BB7050}"/>
              </a:ext>
            </a:extLst>
          </p:cNvPr>
          <p:cNvCxnSpPr>
            <a:cxnSpLocks/>
          </p:cNvCxnSpPr>
          <p:nvPr/>
        </p:nvCxnSpPr>
        <p:spPr>
          <a:xfrm>
            <a:off x="10705877" y="2479966"/>
            <a:ext cx="0" cy="371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2AF9BB49-C4E2-06E6-9062-3574FE490809}"/>
              </a:ext>
            </a:extLst>
          </p:cNvPr>
          <p:cNvCxnSpPr>
            <a:cxnSpLocks/>
          </p:cNvCxnSpPr>
          <p:nvPr/>
        </p:nvCxnSpPr>
        <p:spPr>
          <a:xfrm>
            <a:off x="10695526" y="3330210"/>
            <a:ext cx="0" cy="381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15BF884C-D8A4-5EA8-0614-5BA2BE6ED058}"/>
              </a:ext>
            </a:extLst>
          </p:cNvPr>
          <p:cNvCxnSpPr>
            <a:cxnSpLocks/>
          </p:cNvCxnSpPr>
          <p:nvPr/>
        </p:nvCxnSpPr>
        <p:spPr>
          <a:xfrm>
            <a:off x="10707617" y="4186082"/>
            <a:ext cx="0" cy="3936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3D796570-994E-E1C1-A31C-E751013F0EB9}"/>
              </a:ext>
            </a:extLst>
          </p:cNvPr>
          <p:cNvCxnSpPr>
            <a:cxnSpLocks/>
          </p:cNvCxnSpPr>
          <p:nvPr/>
        </p:nvCxnSpPr>
        <p:spPr>
          <a:xfrm>
            <a:off x="10707617" y="5058877"/>
            <a:ext cx="0" cy="452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71346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B643D-6F89-6418-CA65-F59F7ED5D66C}"/>
              </a:ext>
            </a:extLst>
          </p:cNvPr>
          <p:cNvSpPr txBox="1"/>
          <p:nvPr/>
        </p:nvSpPr>
        <p:spPr>
          <a:xfrm>
            <a:off x="155297" y="320243"/>
            <a:ext cx="8134109" cy="1446550"/>
          </a:xfrm>
          <a:prstGeom prst="rect">
            <a:avLst/>
          </a:prstGeom>
          <a:noFill/>
        </p:spPr>
        <p:txBody>
          <a:bodyPr wrap="square">
            <a:spAutoFit/>
          </a:bodyPr>
          <a:lstStyle/>
          <a:p>
            <a:r>
              <a:rPr lang="en-IN" sz="4400" b="1" dirty="0">
                <a:latin typeface="Aharoni" panose="02010803020104030203" pitchFamily="2" charset="-79"/>
                <a:cs typeface="Aharoni" panose="02010803020104030203" pitchFamily="2" charset="-79"/>
              </a:rPr>
              <a:t>Advantages Of </a:t>
            </a:r>
          </a:p>
          <a:p>
            <a:r>
              <a:rPr lang="en-IN" sz="4400" b="1" dirty="0">
                <a:latin typeface="Aharoni" panose="02010803020104030203" pitchFamily="2" charset="-79"/>
                <a:cs typeface="Aharoni" panose="02010803020104030203" pitchFamily="2" charset="-79"/>
              </a:rPr>
              <a:t>Traditional Approaches</a:t>
            </a:r>
          </a:p>
        </p:txBody>
      </p:sp>
      <p:sp>
        <p:nvSpPr>
          <p:cNvPr id="6" name="Shape 1"/>
          <p:cNvSpPr/>
          <p:nvPr/>
        </p:nvSpPr>
        <p:spPr>
          <a:xfrm>
            <a:off x="257537" y="2571858"/>
            <a:ext cx="510302" cy="510302"/>
          </a:xfrm>
          <a:prstGeom prst="roundRect">
            <a:avLst>
              <a:gd name="adj" fmla="val 18669"/>
            </a:avLst>
          </a:prstGeom>
          <a:solidFill>
            <a:srgbClr val="E1E1EA"/>
          </a:solidFill>
          <a:ln w="7620">
            <a:solidFill>
              <a:srgbClr val="C7C7D0"/>
            </a:solidFill>
            <a:prstDash val="solid"/>
          </a:ln>
        </p:spPr>
      </p:sp>
      <p:sp>
        <p:nvSpPr>
          <p:cNvPr id="7" name="Text 2"/>
          <p:cNvSpPr/>
          <p:nvPr/>
        </p:nvSpPr>
        <p:spPr>
          <a:xfrm>
            <a:off x="408827" y="2656868"/>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9" name="TextBox 8">
            <a:extLst>
              <a:ext uri="{FF2B5EF4-FFF2-40B4-BE49-F238E27FC236}">
                <a16:creationId xmlns:a16="http://schemas.microsoft.com/office/drawing/2014/main" id="{A946B995-B81C-22A5-E2A5-84665A9A4C1B}"/>
              </a:ext>
            </a:extLst>
          </p:cNvPr>
          <p:cNvSpPr txBox="1"/>
          <p:nvPr/>
        </p:nvSpPr>
        <p:spPr>
          <a:xfrm>
            <a:off x="950183" y="2505670"/>
            <a:ext cx="5145817" cy="646331"/>
          </a:xfrm>
          <a:prstGeom prst="rect">
            <a:avLst/>
          </a:prstGeom>
          <a:noFill/>
        </p:spPr>
        <p:txBody>
          <a:bodyPr wrap="square">
            <a:spAutoFit/>
          </a:bodyPr>
          <a:lstStyle/>
          <a:p>
            <a:r>
              <a:rPr lang="en-US" sz="1800" dirty="0">
                <a:latin typeface="Abadi" panose="020B0604020104020204" pitchFamily="34" charset="0"/>
                <a:cs typeface="Times New Roman" panose="02020603050405020304" pitchFamily="18" charset="0"/>
              </a:rPr>
              <a:t>Simple algorithms like SVM and Naïve Bayes ensure ease of implementation.</a:t>
            </a:r>
            <a:endParaRPr lang="en-IN" sz="1800" dirty="0">
              <a:latin typeface="Abadi" panose="020B0604020104020204" pitchFamily="34" charset="0"/>
              <a:cs typeface="Times New Roman" panose="02020603050405020304" pitchFamily="18" charset="0"/>
            </a:endParaRPr>
          </a:p>
        </p:txBody>
      </p:sp>
      <p:sp>
        <p:nvSpPr>
          <p:cNvPr id="10" name="Shape 5"/>
          <p:cNvSpPr/>
          <p:nvPr/>
        </p:nvSpPr>
        <p:spPr>
          <a:xfrm>
            <a:off x="257536" y="3670817"/>
            <a:ext cx="510302" cy="510302"/>
          </a:xfrm>
          <a:prstGeom prst="roundRect">
            <a:avLst>
              <a:gd name="adj" fmla="val 18669"/>
            </a:avLst>
          </a:prstGeom>
          <a:solidFill>
            <a:srgbClr val="E1E1EA"/>
          </a:solidFill>
          <a:ln w="7620">
            <a:solidFill>
              <a:srgbClr val="C7C7D0"/>
            </a:solidFill>
            <a:prstDash val="solid"/>
          </a:ln>
        </p:spPr>
      </p:sp>
      <p:sp>
        <p:nvSpPr>
          <p:cNvPr id="11" name="Text 6"/>
          <p:cNvSpPr/>
          <p:nvPr/>
        </p:nvSpPr>
        <p:spPr>
          <a:xfrm>
            <a:off x="395195" y="3755827"/>
            <a:ext cx="177284"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3" name="TextBox 12">
            <a:extLst>
              <a:ext uri="{FF2B5EF4-FFF2-40B4-BE49-F238E27FC236}">
                <a16:creationId xmlns:a16="http://schemas.microsoft.com/office/drawing/2014/main" id="{7EAF4A27-E40A-B151-CA36-B69C7743B279}"/>
              </a:ext>
            </a:extLst>
          </p:cNvPr>
          <p:cNvSpPr txBox="1"/>
          <p:nvPr/>
        </p:nvSpPr>
        <p:spPr>
          <a:xfrm>
            <a:off x="905497" y="3664781"/>
            <a:ext cx="5379556" cy="646331"/>
          </a:xfrm>
          <a:prstGeom prst="rect">
            <a:avLst/>
          </a:prstGeom>
          <a:noFill/>
        </p:spPr>
        <p:txBody>
          <a:bodyPr wrap="square">
            <a:spAutoFit/>
          </a:bodyPr>
          <a:lstStyle/>
          <a:p>
            <a:r>
              <a:rPr lang="en-US" sz="1800" dirty="0">
                <a:latin typeface="Abadi" panose="020B0604020104020204" pitchFamily="34" charset="0"/>
                <a:cs typeface="Times New Roman" panose="02020603050405020304" pitchFamily="18" charset="0"/>
              </a:rPr>
              <a:t>Analyze data across diverse domains such as customer feedback and trends.</a:t>
            </a:r>
            <a:endParaRPr lang="en-IN" sz="1800" dirty="0">
              <a:latin typeface="Abadi" panose="020B0604020104020204" pitchFamily="34" charset="0"/>
              <a:cs typeface="Times New Roman" panose="02020603050405020304" pitchFamily="18" charset="0"/>
            </a:endParaRPr>
          </a:p>
        </p:txBody>
      </p:sp>
      <p:sp>
        <p:nvSpPr>
          <p:cNvPr id="14" name="Shape 9"/>
          <p:cNvSpPr/>
          <p:nvPr/>
        </p:nvSpPr>
        <p:spPr>
          <a:xfrm>
            <a:off x="228686" y="4950237"/>
            <a:ext cx="510302" cy="510302"/>
          </a:xfrm>
          <a:prstGeom prst="roundRect">
            <a:avLst>
              <a:gd name="adj" fmla="val 18669"/>
            </a:avLst>
          </a:prstGeom>
          <a:solidFill>
            <a:srgbClr val="E1E1EA"/>
          </a:solidFill>
          <a:ln w="7620">
            <a:solidFill>
              <a:srgbClr val="C7C7D0"/>
            </a:solidFill>
            <a:prstDash val="solid"/>
          </a:ln>
        </p:spPr>
      </p:sp>
      <p:sp>
        <p:nvSpPr>
          <p:cNvPr id="15" name="Text 10"/>
          <p:cNvSpPr/>
          <p:nvPr/>
        </p:nvSpPr>
        <p:spPr>
          <a:xfrm>
            <a:off x="390790" y="5035247"/>
            <a:ext cx="181689"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7" name="TextBox 16">
            <a:extLst>
              <a:ext uri="{FF2B5EF4-FFF2-40B4-BE49-F238E27FC236}">
                <a16:creationId xmlns:a16="http://schemas.microsoft.com/office/drawing/2014/main" id="{E294ED34-BFA1-079B-8397-64ED444682D3}"/>
              </a:ext>
            </a:extLst>
          </p:cNvPr>
          <p:cNvSpPr txBox="1"/>
          <p:nvPr/>
        </p:nvSpPr>
        <p:spPr>
          <a:xfrm>
            <a:off x="901092" y="5091207"/>
            <a:ext cx="6094070" cy="369332"/>
          </a:xfrm>
          <a:prstGeom prst="rect">
            <a:avLst/>
          </a:prstGeom>
          <a:noFill/>
        </p:spPr>
        <p:txBody>
          <a:bodyPr wrap="square">
            <a:spAutoFit/>
          </a:bodyPr>
          <a:lstStyle/>
          <a:p>
            <a:r>
              <a:rPr lang="en-US" sz="1800" dirty="0">
                <a:latin typeface="Abadi" panose="020B0604020104020204" pitchFamily="34" charset="0"/>
                <a:cs typeface="Times New Roman" panose="02020603050405020304" pitchFamily="18" charset="0"/>
              </a:rPr>
              <a:t>Facilitates data collection with tools like the Twitter API.</a:t>
            </a:r>
            <a:endParaRPr lang="en-IN" sz="1800" dirty="0">
              <a:latin typeface="Abadi" panose="020B060402010402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2D429805-C6AC-8A2F-0358-249136051B1B}"/>
              </a:ext>
            </a:extLst>
          </p:cNvPr>
          <p:cNvPicPr>
            <a:picLocks noChangeAspect="1"/>
          </p:cNvPicPr>
          <p:nvPr/>
        </p:nvPicPr>
        <p:blipFill>
          <a:blip r:embed="rId2"/>
          <a:stretch>
            <a:fillRect/>
          </a:stretch>
        </p:blipFill>
        <p:spPr>
          <a:xfrm>
            <a:off x="6812445" y="0"/>
            <a:ext cx="5379556" cy="6858000"/>
          </a:xfrm>
          <a:prstGeom prst="rect">
            <a:avLst/>
          </a:prstGeom>
        </p:spPr>
      </p:pic>
    </p:spTree>
    <p:extLst>
      <p:ext uri="{BB962C8B-B14F-4D97-AF65-F5344CB8AC3E}">
        <p14:creationId xmlns:p14="http://schemas.microsoft.com/office/powerpoint/2010/main" val="337430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C1F71-004C-3A05-8AC8-45B474DE1F69}"/>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EB849D89-31AF-18BD-3501-355A354C8517}"/>
              </a:ext>
            </a:extLst>
          </p:cNvPr>
          <p:cNvSpPr txBox="1"/>
          <p:nvPr/>
        </p:nvSpPr>
        <p:spPr>
          <a:xfrm>
            <a:off x="6074561" y="2828835"/>
            <a:ext cx="6117439" cy="2308324"/>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5" name="Rectangle 4">
            <a:extLst>
              <a:ext uri="{FF2B5EF4-FFF2-40B4-BE49-F238E27FC236}">
                <a16:creationId xmlns:a16="http://schemas.microsoft.com/office/drawing/2014/main" id="{738806F3-B324-BA35-AE51-0AA7975F278A}"/>
              </a:ext>
            </a:extLst>
          </p:cNvPr>
          <p:cNvSpPr/>
          <p:nvPr/>
        </p:nvSpPr>
        <p:spPr>
          <a:xfrm>
            <a:off x="-10877" y="1"/>
            <a:ext cx="12202877" cy="685799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C78B21AD-0666-CFEF-1397-A1C2F8AC99D6}"/>
              </a:ext>
            </a:extLst>
          </p:cNvPr>
          <p:cNvSpPr txBox="1"/>
          <p:nvPr/>
        </p:nvSpPr>
        <p:spPr>
          <a:xfrm>
            <a:off x="6001621" y="75028"/>
            <a:ext cx="6614031" cy="1446550"/>
          </a:xfrm>
          <a:prstGeom prst="rect">
            <a:avLst/>
          </a:prstGeom>
          <a:noFill/>
        </p:spPr>
        <p:txBody>
          <a:bodyPr wrap="square" rtlCol="0">
            <a:spAutoFit/>
          </a:bodyPr>
          <a:lstStyle/>
          <a:p>
            <a:r>
              <a:rPr lang="en-IN" sz="4400" dirty="0">
                <a:latin typeface="Aharoni" panose="02010803020104030203" pitchFamily="2" charset="-79"/>
                <a:cs typeface="Aharoni" panose="02010803020104030203" pitchFamily="2" charset="-79"/>
              </a:rPr>
              <a:t>Existing System Challenges</a:t>
            </a:r>
          </a:p>
        </p:txBody>
      </p:sp>
      <p:sp>
        <p:nvSpPr>
          <p:cNvPr id="8" name="TextBox 7">
            <a:extLst>
              <a:ext uri="{FF2B5EF4-FFF2-40B4-BE49-F238E27FC236}">
                <a16:creationId xmlns:a16="http://schemas.microsoft.com/office/drawing/2014/main" id="{4BD689FC-9EA1-B2F0-3B47-43B86A2655FB}"/>
              </a:ext>
            </a:extLst>
          </p:cNvPr>
          <p:cNvSpPr txBox="1"/>
          <p:nvPr/>
        </p:nvSpPr>
        <p:spPr>
          <a:xfrm>
            <a:off x="5470636" y="1501512"/>
            <a:ext cx="6879224" cy="1323439"/>
          </a:xfrm>
          <a:prstGeom prst="rect">
            <a:avLst/>
          </a:prstGeom>
          <a:noFill/>
        </p:spPr>
        <p:txBody>
          <a:bodyPr wrap="square" rtlCol="0">
            <a:spAutoFit/>
          </a:bodyPr>
          <a:lstStyle/>
          <a:p>
            <a:r>
              <a:rPr lang="en-US" sz="2000" dirty="0">
                <a:latin typeface="Abadi" panose="020B0604020104020204" pitchFamily="34" charset="0"/>
                <a:cs typeface="Times New Roman" panose="02020603050405020304" pitchFamily="18" charset="0"/>
              </a:rPr>
              <a:t>The existing system faces multiple challenges in processing modern social media language. It struggles to keep up with the dynamic and diverse nature of online communication, leading to limited performance in key areas.</a:t>
            </a:r>
            <a:endParaRPr lang="en-IN" sz="2000" dirty="0">
              <a:latin typeface="Abadi" panose="020B0604020104020204" pitchFamily="34" charset="0"/>
              <a:cs typeface="Times New Roman" panose="02020603050405020304" pitchFamily="18" charset="0"/>
            </a:endParaRPr>
          </a:p>
        </p:txBody>
      </p:sp>
      <p:pic>
        <p:nvPicPr>
          <p:cNvPr id="57" name="Picture 56">
            <a:extLst>
              <a:ext uri="{FF2B5EF4-FFF2-40B4-BE49-F238E27FC236}">
                <a16:creationId xmlns:a16="http://schemas.microsoft.com/office/drawing/2014/main" id="{9BBD3235-D8A9-5605-4647-093F54E39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467" y="104275"/>
            <a:ext cx="337551" cy="277792"/>
          </a:xfrm>
          <a:prstGeom prst="rect">
            <a:avLst/>
          </a:prstGeom>
        </p:spPr>
      </p:pic>
      <p:pic>
        <p:nvPicPr>
          <p:cNvPr id="11" name="Picture 10">
            <a:extLst>
              <a:ext uri="{FF2B5EF4-FFF2-40B4-BE49-F238E27FC236}">
                <a16:creationId xmlns:a16="http://schemas.microsoft.com/office/drawing/2014/main" id="{979365A3-A4A6-4F40-48E2-840AB299B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28" y="1287505"/>
            <a:ext cx="4282989" cy="4282989"/>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29FDF1F4-CE08-B9B3-3E26-9BDBEB5244AF}"/>
              </a:ext>
            </a:extLst>
          </p:cNvPr>
          <p:cNvSpPr txBox="1"/>
          <p:nvPr/>
        </p:nvSpPr>
        <p:spPr>
          <a:xfrm>
            <a:off x="6273504" y="3113399"/>
            <a:ext cx="2908422" cy="830997"/>
          </a:xfrm>
          <a:prstGeom prst="rect">
            <a:avLst/>
          </a:prstGeom>
          <a:noFill/>
        </p:spPr>
        <p:txBody>
          <a:bodyPr wrap="square" rtlCol="0">
            <a:spAutoFit/>
          </a:bodyPr>
          <a:lstStyle/>
          <a:p>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Limited accuracy in understanding abbreviations, slang, and emojis.</a:t>
            </a:r>
          </a:p>
        </p:txBody>
      </p:sp>
      <p:sp>
        <p:nvSpPr>
          <p:cNvPr id="20" name="TextBox 19">
            <a:extLst>
              <a:ext uri="{FF2B5EF4-FFF2-40B4-BE49-F238E27FC236}">
                <a16:creationId xmlns:a16="http://schemas.microsoft.com/office/drawing/2014/main" id="{91CE1666-835C-1233-C428-A9CC74928AB6}"/>
              </a:ext>
            </a:extLst>
          </p:cNvPr>
          <p:cNvSpPr txBox="1"/>
          <p:nvPr/>
        </p:nvSpPr>
        <p:spPr>
          <a:xfrm>
            <a:off x="9543711" y="3123353"/>
            <a:ext cx="2713579" cy="830997"/>
          </a:xfrm>
          <a:prstGeom prst="rect">
            <a:avLst/>
          </a:prstGeom>
          <a:noFill/>
        </p:spPr>
        <p:txBody>
          <a:bodyPr wrap="square" rtlCol="0">
            <a:spAutoFit/>
          </a:bodyPr>
          <a:lstStyle/>
          <a:p>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Inefficiency in handling short-length and diverse text patterns.</a:t>
            </a:r>
          </a:p>
        </p:txBody>
      </p:sp>
      <p:sp>
        <p:nvSpPr>
          <p:cNvPr id="22" name="TextBox 21">
            <a:extLst>
              <a:ext uri="{FF2B5EF4-FFF2-40B4-BE49-F238E27FC236}">
                <a16:creationId xmlns:a16="http://schemas.microsoft.com/office/drawing/2014/main" id="{A816D047-5B6C-1E1A-D5AC-376E5EF85651}"/>
              </a:ext>
            </a:extLst>
          </p:cNvPr>
          <p:cNvSpPr txBox="1"/>
          <p:nvPr/>
        </p:nvSpPr>
        <p:spPr>
          <a:xfrm>
            <a:off x="6273504" y="4849236"/>
            <a:ext cx="2557175" cy="830997"/>
          </a:xfrm>
          <a:prstGeom prst="rect">
            <a:avLst/>
          </a:prstGeom>
          <a:noFill/>
        </p:spPr>
        <p:txBody>
          <a:bodyPr wrap="square" rtlCol="0">
            <a:spAutoFit/>
          </a:bodyPr>
          <a:lstStyle/>
          <a:p>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Poor scalability for large datasets and real-time analysis.</a:t>
            </a:r>
          </a:p>
        </p:txBody>
      </p:sp>
      <p:sp>
        <p:nvSpPr>
          <p:cNvPr id="23" name="TextBox 22">
            <a:extLst>
              <a:ext uri="{FF2B5EF4-FFF2-40B4-BE49-F238E27FC236}">
                <a16:creationId xmlns:a16="http://schemas.microsoft.com/office/drawing/2014/main" id="{BECBC76A-87DF-0C5E-2B5D-F4232EBF8FDC}"/>
              </a:ext>
            </a:extLst>
          </p:cNvPr>
          <p:cNvSpPr txBox="1"/>
          <p:nvPr/>
        </p:nvSpPr>
        <p:spPr>
          <a:xfrm>
            <a:off x="9590201" y="4839512"/>
            <a:ext cx="2432979" cy="830997"/>
          </a:xfrm>
          <a:prstGeom prst="rect">
            <a:avLst/>
          </a:prstGeom>
          <a:noFill/>
        </p:spPr>
        <p:txBody>
          <a:bodyPr wrap="square" rtlCol="0">
            <a:spAutoFit/>
          </a:bodyPr>
          <a:lstStyle/>
          <a:p>
            <a:r>
              <a:rPr kumimoji="0" lang="en-US" altLang="en-US" sz="1600" b="0" i="0" u="none" strike="noStrike" cap="none" normalizeH="0" baseline="0" dirty="0">
                <a:ln>
                  <a:noFill/>
                </a:ln>
                <a:effectLst/>
                <a:latin typeface="Abadi" panose="020B0604020104020204" pitchFamily="34" charset="0"/>
                <a:cs typeface="Times New Roman" panose="02020603050405020304" pitchFamily="18" charset="0"/>
              </a:rPr>
              <a:t>Lack of adaptability to dynamic social media trends. </a:t>
            </a:r>
            <a:endParaRPr kumimoji="0" lang="en-US" altLang="en-US" b="0" i="0" u="none" strike="noStrike" cap="none" normalizeH="0" baseline="0" dirty="0">
              <a:ln>
                <a:noFill/>
              </a:ln>
              <a:effectLst/>
              <a:latin typeface="Abadi" panose="020B0604020104020204" pitchFamily="34" charset="0"/>
              <a:cs typeface="Times New Roman" panose="02020603050405020304" pitchFamily="18" charset="0"/>
            </a:endParaRPr>
          </a:p>
        </p:txBody>
      </p:sp>
      <p:sp>
        <p:nvSpPr>
          <p:cNvPr id="2" name="Shape 1">
            <a:extLst>
              <a:ext uri="{FF2B5EF4-FFF2-40B4-BE49-F238E27FC236}">
                <a16:creationId xmlns:a16="http://schemas.microsoft.com/office/drawing/2014/main" id="{4A8F13ED-3F3F-589E-0A2A-805082E00243}"/>
              </a:ext>
            </a:extLst>
          </p:cNvPr>
          <p:cNvSpPr/>
          <p:nvPr/>
        </p:nvSpPr>
        <p:spPr>
          <a:xfrm>
            <a:off x="5661550" y="3203742"/>
            <a:ext cx="510302" cy="510302"/>
          </a:xfrm>
          <a:prstGeom prst="roundRect">
            <a:avLst>
              <a:gd name="adj" fmla="val 18669"/>
            </a:avLst>
          </a:prstGeom>
          <a:solidFill>
            <a:srgbClr val="E1E1EA"/>
          </a:solidFill>
          <a:ln w="7620">
            <a:solidFill>
              <a:srgbClr val="C7C7D0"/>
            </a:solidFill>
            <a:prstDash val="solid"/>
          </a:ln>
        </p:spPr>
      </p:sp>
      <p:sp>
        <p:nvSpPr>
          <p:cNvPr id="3" name="Shape 1">
            <a:extLst>
              <a:ext uri="{FF2B5EF4-FFF2-40B4-BE49-F238E27FC236}">
                <a16:creationId xmlns:a16="http://schemas.microsoft.com/office/drawing/2014/main" id="{82B22330-69E9-BC49-7D21-569E23B048D5}"/>
              </a:ext>
            </a:extLst>
          </p:cNvPr>
          <p:cNvSpPr/>
          <p:nvPr/>
        </p:nvSpPr>
        <p:spPr>
          <a:xfrm>
            <a:off x="8942824" y="3123353"/>
            <a:ext cx="510302" cy="510302"/>
          </a:xfrm>
          <a:prstGeom prst="roundRect">
            <a:avLst>
              <a:gd name="adj" fmla="val 18669"/>
            </a:avLst>
          </a:prstGeom>
          <a:solidFill>
            <a:srgbClr val="E1E1EA"/>
          </a:solidFill>
          <a:ln w="7620">
            <a:solidFill>
              <a:srgbClr val="C7C7D0"/>
            </a:solidFill>
            <a:prstDash val="solid"/>
          </a:ln>
        </p:spPr>
      </p:sp>
      <p:sp>
        <p:nvSpPr>
          <p:cNvPr id="4" name="Shape 1">
            <a:extLst>
              <a:ext uri="{FF2B5EF4-FFF2-40B4-BE49-F238E27FC236}">
                <a16:creationId xmlns:a16="http://schemas.microsoft.com/office/drawing/2014/main" id="{4AA13054-2BEA-B32C-6DBC-8AB4EB5B3456}"/>
              </a:ext>
            </a:extLst>
          </p:cNvPr>
          <p:cNvSpPr/>
          <p:nvPr/>
        </p:nvSpPr>
        <p:spPr>
          <a:xfrm>
            <a:off x="5623221" y="4882008"/>
            <a:ext cx="510302" cy="510302"/>
          </a:xfrm>
          <a:prstGeom prst="roundRect">
            <a:avLst>
              <a:gd name="adj" fmla="val 18669"/>
            </a:avLst>
          </a:prstGeom>
          <a:solidFill>
            <a:srgbClr val="E1E1EA"/>
          </a:solidFill>
          <a:ln w="7620">
            <a:solidFill>
              <a:srgbClr val="C7C7D0"/>
            </a:solidFill>
            <a:prstDash val="solid"/>
          </a:ln>
        </p:spPr>
      </p:sp>
      <p:sp>
        <p:nvSpPr>
          <p:cNvPr id="6" name="Shape 1">
            <a:extLst>
              <a:ext uri="{FF2B5EF4-FFF2-40B4-BE49-F238E27FC236}">
                <a16:creationId xmlns:a16="http://schemas.microsoft.com/office/drawing/2014/main" id="{C879467D-3885-55FB-5DFB-B7A9205777D6}"/>
              </a:ext>
            </a:extLst>
          </p:cNvPr>
          <p:cNvSpPr/>
          <p:nvPr/>
        </p:nvSpPr>
        <p:spPr>
          <a:xfrm>
            <a:off x="8970660" y="4849236"/>
            <a:ext cx="510302" cy="510302"/>
          </a:xfrm>
          <a:prstGeom prst="roundRect">
            <a:avLst>
              <a:gd name="adj" fmla="val 18669"/>
            </a:avLst>
          </a:prstGeom>
          <a:solidFill>
            <a:srgbClr val="E1E1EA"/>
          </a:solidFill>
          <a:ln w="7620">
            <a:solidFill>
              <a:srgbClr val="C7C7D0"/>
            </a:solidFill>
            <a:prstDash val="solid"/>
          </a:ln>
        </p:spPr>
      </p:sp>
      <p:sp>
        <p:nvSpPr>
          <p:cNvPr id="9" name="TextBox 8">
            <a:extLst>
              <a:ext uri="{FF2B5EF4-FFF2-40B4-BE49-F238E27FC236}">
                <a16:creationId xmlns:a16="http://schemas.microsoft.com/office/drawing/2014/main" id="{3D146E26-13FD-DCAC-95B4-4DCCCBA8BB35}"/>
              </a:ext>
            </a:extLst>
          </p:cNvPr>
          <p:cNvSpPr txBox="1"/>
          <p:nvPr/>
        </p:nvSpPr>
        <p:spPr>
          <a:xfrm>
            <a:off x="5755163" y="3166249"/>
            <a:ext cx="416689" cy="500137"/>
          </a:xfrm>
          <a:prstGeom prst="rect">
            <a:avLst/>
          </a:prstGeom>
          <a:noFill/>
        </p:spPr>
        <p:txBody>
          <a:bodyPr wrap="square" rtlCol="0">
            <a:spAutoFit/>
          </a:bodyPr>
          <a:lstStyle/>
          <a:p>
            <a:r>
              <a:rPr lang="en-IN" sz="2650" dirty="0">
                <a:latin typeface="Raleway" pitchFamily="2" charset="0"/>
              </a:rPr>
              <a:t>1</a:t>
            </a:r>
          </a:p>
        </p:txBody>
      </p:sp>
      <p:sp>
        <p:nvSpPr>
          <p:cNvPr id="10" name="TextBox 9">
            <a:extLst>
              <a:ext uri="{FF2B5EF4-FFF2-40B4-BE49-F238E27FC236}">
                <a16:creationId xmlns:a16="http://schemas.microsoft.com/office/drawing/2014/main" id="{8F7EDF97-78BD-CD78-EDE8-91D0E2C9D0B8}"/>
              </a:ext>
            </a:extLst>
          </p:cNvPr>
          <p:cNvSpPr txBox="1"/>
          <p:nvPr/>
        </p:nvSpPr>
        <p:spPr>
          <a:xfrm>
            <a:off x="5698955" y="4849236"/>
            <a:ext cx="416689" cy="500137"/>
          </a:xfrm>
          <a:prstGeom prst="rect">
            <a:avLst/>
          </a:prstGeom>
          <a:noFill/>
        </p:spPr>
        <p:txBody>
          <a:bodyPr wrap="square" rtlCol="0">
            <a:spAutoFit/>
          </a:bodyPr>
          <a:lstStyle/>
          <a:p>
            <a:r>
              <a:rPr lang="en-IN" sz="2650" dirty="0">
                <a:latin typeface="Raleway" pitchFamily="2" charset="0"/>
              </a:rPr>
              <a:t>3</a:t>
            </a:r>
          </a:p>
        </p:txBody>
      </p:sp>
      <p:sp>
        <p:nvSpPr>
          <p:cNvPr id="12" name="TextBox 11">
            <a:extLst>
              <a:ext uri="{FF2B5EF4-FFF2-40B4-BE49-F238E27FC236}">
                <a16:creationId xmlns:a16="http://schemas.microsoft.com/office/drawing/2014/main" id="{97E4A71E-0631-2F68-EA4A-2AA0457D4F28}"/>
              </a:ext>
            </a:extLst>
          </p:cNvPr>
          <p:cNvSpPr txBox="1"/>
          <p:nvPr/>
        </p:nvSpPr>
        <p:spPr>
          <a:xfrm>
            <a:off x="9048092" y="3100705"/>
            <a:ext cx="416689" cy="500137"/>
          </a:xfrm>
          <a:prstGeom prst="rect">
            <a:avLst/>
          </a:prstGeom>
          <a:noFill/>
        </p:spPr>
        <p:txBody>
          <a:bodyPr wrap="square" rtlCol="0">
            <a:spAutoFit/>
          </a:bodyPr>
          <a:lstStyle/>
          <a:p>
            <a:r>
              <a:rPr lang="en-IN" sz="2650" dirty="0">
                <a:latin typeface="Raleway" pitchFamily="2" charset="0"/>
              </a:rPr>
              <a:t>2</a:t>
            </a:r>
          </a:p>
        </p:txBody>
      </p:sp>
      <p:sp>
        <p:nvSpPr>
          <p:cNvPr id="15" name="TextBox 14">
            <a:extLst>
              <a:ext uri="{FF2B5EF4-FFF2-40B4-BE49-F238E27FC236}">
                <a16:creationId xmlns:a16="http://schemas.microsoft.com/office/drawing/2014/main" id="{895D0C99-F887-4AD7-28E3-0047957A24D8}"/>
              </a:ext>
            </a:extLst>
          </p:cNvPr>
          <p:cNvSpPr txBox="1"/>
          <p:nvPr/>
        </p:nvSpPr>
        <p:spPr>
          <a:xfrm>
            <a:off x="9053730" y="4846878"/>
            <a:ext cx="416689" cy="500137"/>
          </a:xfrm>
          <a:prstGeom prst="rect">
            <a:avLst/>
          </a:prstGeom>
          <a:noFill/>
        </p:spPr>
        <p:txBody>
          <a:bodyPr wrap="square" rtlCol="0">
            <a:spAutoFit/>
          </a:bodyPr>
          <a:lstStyle/>
          <a:p>
            <a:r>
              <a:rPr lang="en-IN" sz="2650" dirty="0">
                <a:latin typeface="Raleway" pitchFamily="2" charset="0"/>
              </a:rPr>
              <a:t>4</a:t>
            </a:r>
          </a:p>
        </p:txBody>
      </p:sp>
    </p:spTree>
    <p:extLst>
      <p:ext uri="{BB962C8B-B14F-4D97-AF65-F5344CB8AC3E}">
        <p14:creationId xmlns:p14="http://schemas.microsoft.com/office/powerpoint/2010/main" val="101983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97A1EF-AC13-80D1-0EB8-404995463B49}"/>
              </a:ext>
            </a:extLst>
          </p:cNvPr>
          <p:cNvSpPr txBox="1"/>
          <p:nvPr/>
        </p:nvSpPr>
        <p:spPr>
          <a:xfrm>
            <a:off x="196770" y="173621"/>
            <a:ext cx="8241175" cy="1938992"/>
          </a:xfrm>
          <a:prstGeom prst="rect">
            <a:avLst/>
          </a:prstGeom>
          <a:noFill/>
        </p:spPr>
        <p:txBody>
          <a:bodyPr wrap="square" rtlCol="0">
            <a:spAutoFit/>
          </a:bodyPr>
          <a:lstStyle/>
          <a:p>
            <a:r>
              <a:rPr lang="en-IN" sz="4000" dirty="0">
                <a:latin typeface="Aharoni" panose="02010803020104030203" pitchFamily="2" charset="-79"/>
                <a:cs typeface="Aharoni" panose="02010803020104030203" pitchFamily="2" charset="-79"/>
              </a:rPr>
              <a:t>Applications of Twitter Sentiment Analysis using Traditional Methods</a:t>
            </a:r>
          </a:p>
        </p:txBody>
      </p:sp>
      <p:sp>
        <p:nvSpPr>
          <p:cNvPr id="5" name="Shape 1">
            <a:extLst>
              <a:ext uri="{FF2B5EF4-FFF2-40B4-BE49-F238E27FC236}">
                <a16:creationId xmlns:a16="http://schemas.microsoft.com/office/drawing/2014/main" id="{723CBD0B-824B-8A3D-C766-02F91E04EB9F}"/>
              </a:ext>
            </a:extLst>
          </p:cNvPr>
          <p:cNvSpPr/>
          <p:nvPr/>
        </p:nvSpPr>
        <p:spPr>
          <a:xfrm>
            <a:off x="325621" y="2370365"/>
            <a:ext cx="510302" cy="510302"/>
          </a:xfrm>
          <a:prstGeom prst="roundRect">
            <a:avLst>
              <a:gd name="adj" fmla="val 18669"/>
            </a:avLst>
          </a:prstGeom>
          <a:solidFill>
            <a:srgbClr val="E1E1EA"/>
          </a:solidFill>
          <a:ln w="7620">
            <a:solidFill>
              <a:srgbClr val="C7C7D0"/>
            </a:solidFill>
            <a:prstDash val="solid"/>
          </a:ln>
        </p:spPr>
      </p:sp>
      <p:sp>
        <p:nvSpPr>
          <p:cNvPr id="6" name="Shape 1">
            <a:extLst>
              <a:ext uri="{FF2B5EF4-FFF2-40B4-BE49-F238E27FC236}">
                <a16:creationId xmlns:a16="http://schemas.microsoft.com/office/drawing/2014/main" id="{C415D3D7-6BB4-0516-7C07-AF23FD1152C3}"/>
              </a:ext>
            </a:extLst>
          </p:cNvPr>
          <p:cNvSpPr/>
          <p:nvPr/>
        </p:nvSpPr>
        <p:spPr>
          <a:xfrm>
            <a:off x="6177318" y="2179825"/>
            <a:ext cx="510302" cy="510302"/>
          </a:xfrm>
          <a:prstGeom prst="roundRect">
            <a:avLst>
              <a:gd name="adj" fmla="val 18669"/>
            </a:avLst>
          </a:prstGeom>
          <a:solidFill>
            <a:srgbClr val="E1E1EA"/>
          </a:solidFill>
          <a:ln w="7620">
            <a:solidFill>
              <a:srgbClr val="C7C7D0"/>
            </a:solidFill>
            <a:prstDash val="solid"/>
          </a:ln>
        </p:spPr>
      </p:sp>
      <p:sp>
        <p:nvSpPr>
          <p:cNvPr id="7" name="Shape 1">
            <a:extLst>
              <a:ext uri="{FF2B5EF4-FFF2-40B4-BE49-F238E27FC236}">
                <a16:creationId xmlns:a16="http://schemas.microsoft.com/office/drawing/2014/main" id="{2ED5A022-1129-DD13-8D69-13ACE2997BBF}"/>
              </a:ext>
            </a:extLst>
          </p:cNvPr>
          <p:cNvSpPr/>
          <p:nvPr/>
        </p:nvSpPr>
        <p:spPr>
          <a:xfrm>
            <a:off x="325621" y="4129699"/>
            <a:ext cx="510302" cy="510302"/>
          </a:xfrm>
          <a:prstGeom prst="roundRect">
            <a:avLst>
              <a:gd name="adj" fmla="val 18669"/>
            </a:avLst>
          </a:prstGeom>
          <a:solidFill>
            <a:srgbClr val="E1E1EA"/>
          </a:solidFill>
          <a:ln w="7620">
            <a:solidFill>
              <a:srgbClr val="C7C7D0"/>
            </a:solidFill>
            <a:prstDash val="solid"/>
          </a:ln>
        </p:spPr>
      </p:sp>
      <p:sp>
        <p:nvSpPr>
          <p:cNvPr id="8" name="Shape 1">
            <a:extLst>
              <a:ext uri="{FF2B5EF4-FFF2-40B4-BE49-F238E27FC236}">
                <a16:creationId xmlns:a16="http://schemas.microsoft.com/office/drawing/2014/main" id="{ABC2225E-9B46-DB0B-DE6B-8E906892960B}"/>
              </a:ext>
            </a:extLst>
          </p:cNvPr>
          <p:cNvSpPr/>
          <p:nvPr/>
        </p:nvSpPr>
        <p:spPr>
          <a:xfrm>
            <a:off x="6177318" y="4089708"/>
            <a:ext cx="510302" cy="510302"/>
          </a:xfrm>
          <a:prstGeom prst="roundRect">
            <a:avLst>
              <a:gd name="adj" fmla="val 18669"/>
            </a:avLst>
          </a:prstGeom>
          <a:solidFill>
            <a:srgbClr val="E1E1EA"/>
          </a:solidFill>
          <a:ln w="7620">
            <a:solidFill>
              <a:srgbClr val="C7C7D0"/>
            </a:solidFill>
            <a:prstDash val="solid"/>
          </a:ln>
        </p:spPr>
      </p:sp>
      <p:sp>
        <p:nvSpPr>
          <p:cNvPr id="9" name="TextBox 8">
            <a:extLst>
              <a:ext uri="{FF2B5EF4-FFF2-40B4-BE49-F238E27FC236}">
                <a16:creationId xmlns:a16="http://schemas.microsoft.com/office/drawing/2014/main" id="{9E5552CA-18CC-565F-ED0A-6D0F22158000}"/>
              </a:ext>
            </a:extLst>
          </p:cNvPr>
          <p:cNvSpPr txBox="1"/>
          <p:nvPr/>
        </p:nvSpPr>
        <p:spPr>
          <a:xfrm>
            <a:off x="835923" y="2366961"/>
            <a:ext cx="4421530" cy="646331"/>
          </a:xfrm>
          <a:prstGeom prst="rect">
            <a:avLst/>
          </a:prstGeom>
          <a:noFill/>
        </p:spPr>
        <p:txBody>
          <a:bodyPr wrap="square" rtlCol="0">
            <a:spAutoFit/>
          </a:bodyPr>
          <a:lstStyle/>
          <a:p>
            <a:r>
              <a:rPr lang="en-IN" b="1" dirty="0">
                <a:latin typeface="Abadi" panose="020B0604020104020204" pitchFamily="34" charset="0"/>
              </a:rPr>
              <a:t>Brand Monitoring</a:t>
            </a:r>
            <a:r>
              <a:rPr lang="en-IN" dirty="0">
                <a:latin typeface="Abadi" panose="020B0604020104020204" pitchFamily="34" charset="0"/>
              </a:rPr>
              <a:t>:</a:t>
            </a:r>
          </a:p>
          <a:p>
            <a:endParaRPr lang="en-IN" dirty="0">
              <a:latin typeface="Abadi" panose="020B0604020104020204" pitchFamily="34" charset="0"/>
            </a:endParaRPr>
          </a:p>
        </p:txBody>
      </p:sp>
      <p:sp>
        <p:nvSpPr>
          <p:cNvPr id="10" name="Rectangle 1">
            <a:extLst>
              <a:ext uri="{FF2B5EF4-FFF2-40B4-BE49-F238E27FC236}">
                <a16:creationId xmlns:a16="http://schemas.microsoft.com/office/drawing/2014/main" id="{360047D7-2BED-DE82-8D54-516312F32CAD}"/>
              </a:ext>
            </a:extLst>
          </p:cNvPr>
          <p:cNvSpPr>
            <a:spLocks noChangeArrowheads="1"/>
          </p:cNvSpPr>
          <p:nvPr/>
        </p:nvSpPr>
        <p:spPr bwMode="auto">
          <a:xfrm>
            <a:off x="1084457" y="2690127"/>
            <a:ext cx="5092861"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badi" panose="020B0604020104020204" pitchFamily="34" charset="0"/>
              </a:rPr>
              <a:t>Analyze tweets to understand public sentiment about a company, product, or service.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badi" panose="020B0604020104020204" pitchFamily="34" charset="0"/>
              </a:rPr>
              <a:t>Identify trends in customer feedback and detect potential crises. </a:t>
            </a:r>
          </a:p>
        </p:txBody>
      </p:sp>
      <p:sp>
        <p:nvSpPr>
          <p:cNvPr id="11" name="TextBox 10">
            <a:extLst>
              <a:ext uri="{FF2B5EF4-FFF2-40B4-BE49-F238E27FC236}">
                <a16:creationId xmlns:a16="http://schemas.microsoft.com/office/drawing/2014/main" id="{FC878383-628A-A03C-7C98-F773E5B463BE}"/>
              </a:ext>
            </a:extLst>
          </p:cNvPr>
          <p:cNvSpPr txBox="1"/>
          <p:nvPr/>
        </p:nvSpPr>
        <p:spPr>
          <a:xfrm>
            <a:off x="6863787" y="2179825"/>
            <a:ext cx="2604304" cy="369332"/>
          </a:xfrm>
          <a:prstGeom prst="rect">
            <a:avLst/>
          </a:prstGeom>
          <a:noFill/>
        </p:spPr>
        <p:txBody>
          <a:bodyPr wrap="square" rtlCol="0">
            <a:spAutoFit/>
          </a:bodyPr>
          <a:lstStyle/>
          <a:p>
            <a:r>
              <a:rPr lang="en-IN" b="1" dirty="0">
                <a:latin typeface="Abadi" panose="020B0604020104020204" pitchFamily="34" charset="0"/>
              </a:rPr>
              <a:t>Market Research</a:t>
            </a:r>
            <a:r>
              <a:rPr lang="en-IN" dirty="0">
                <a:latin typeface="Abadi" panose="020B0604020104020204" pitchFamily="34" charset="0"/>
              </a:rPr>
              <a:t>:</a:t>
            </a:r>
          </a:p>
        </p:txBody>
      </p:sp>
      <p:sp>
        <p:nvSpPr>
          <p:cNvPr id="12" name="Rectangle 2">
            <a:extLst>
              <a:ext uri="{FF2B5EF4-FFF2-40B4-BE49-F238E27FC236}">
                <a16:creationId xmlns:a16="http://schemas.microsoft.com/office/drawing/2014/main" id="{74A290FC-6820-7BF8-5A22-0995B320A413}"/>
              </a:ext>
            </a:extLst>
          </p:cNvPr>
          <p:cNvSpPr>
            <a:spLocks noChangeArrowheads="1"/>
          </p:cNvSpPr>
          <p:nvPr/>
        </p:nvSpPr>
        <p:spPr bwMode="auto">
          <a:xfrm>
            <a:off x="7190206" y="2443906"/>
            <a:ext cx="467617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1600" dirty="0">
                <a:latin typeface="Abadi" panose="020B0604020104020204" pitchFamily="34" charset="0"/>
              </a:rPr>
              <a:t>Extract insights on user preferences, behavior, and opinions about specific topics or competitors.</a:t>
            </a:r>
          </a:p>
          <a:p>
            <a:pPr marL="285750" lvl="0" indent="-285750" eaLnBrk="0" fontAlgn="base" hangingPunct="0">
              <a:spcBef>
                <a:spcPct val="0"/>
              </a:spcBef>
              <a:spcAft>
                <a:spcPct val="0"/>
              </a:spcAft>
              <a:buFont typeface="Arial" panose="020B0604020202020204" pitchFamily="34" charset="0"/>
              <a:buChar char="•"/>
            </a:pPr>
            <a:r>
              <a:rPr lang="en-US" altLang="en-US" sz="1600" dirty="0">
                <a:latin typeface="Abadi" panose="020B0604020104020204" pitchFamily="34" charset="0"/>
              </a:rPr>
              <a:t>Track sentiment changes over time to align marketing strategies. </a:t>
            </a:r>
          </a:p>
        </p:txBody>
      </p:sp>
      <p:sp>
        <p:nvSpPr>
          <p:cNvPr id="13" name="TextBox 12">
            <a:extLst>
              <a:ext uri="{FF2B5EF4-FFF2-40B4-BE49-F238E27FC236}">
                <a16:creationId xmlns:a16="http://schemas.microsoft.com/office/drawing/2014/main" id="{0FBCE2D0-1103-6296-7EA1-E113D069832F}"/>
              </a:ext>
            </a:extLst>
          </p:cNvPr>
          <p:cNvSpPr txBox="1"/>
          <p:nvPr/>
        </p:nvSpPr>
        <p:spPr>
          <a:xfrm>
            <a:off x="835923" y="4092981"/>
            <a:ext cx="3418095" cy="369332"/>
          </a:xfrm>
          <a:prstGeom prst="rect">
            <a:avLst/>
          </a:prstGeom>
          <a:noFill/>
        </p:spPr>
        <p:txBody>
          <a:bodyPr wrap="square" rtlCol="0">
            <a:spAutoFit/>
          </a:bodyPr>
          <a:lstStyle/>
          <a:p>
            <a:r>
              <a:rPr lang="en-IN" b="1" dirty="0">
                <a:latin typeface="Abadi" panose="020B0604020104020204" pitchFamily="34" charset="0"/>
              </a:rPr>
              <a:t>Political Sentiment Analysis</a:t>
            </a:r>
            <a:r>
              <a:rPr lang="en-IN" dirty="0">
                <a:latin typeface="Abadi" panose="020B0604020104020204" pitchFamily="34" charset="0"/>
              </a:rPr>
              <a:t>:</a:t>
            </a:r>
          </a:p>
        </p:txBody>
      </p:sp>
      <p:sp>
        <p:nvSpPr>
          <p:cNvPr id="14" name="Rectangle 3">
            <a:extLst>
              <a:ext uri="{FF2B5EF4-FFF2-40B4-BE49-F238E27FC236}">
                <a16:creationId xmlns:a16="http://schemas.microsoft.com/office/drawing/2014/main" id="{C97EFB4F-5D3A-0429-BB28-FCEE551DD90D}"/>
              </a:ext>
            </a:extLst>
          </p:cNvPr>
          <p:cNvSpPr>
            <a:spLocks noChangeArrowheads="1"/>
          </p:cNvSpPr>
          <p:nvPr/>
        </p:nvSpPr>
        <p:spPr bwMode="auto">
          <a:xfrm>
            <a:off x="1084457" y="4462313"/>
            <a:ext cx="501154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badi" panose="020B0604020104020204" pitchFamily="34" charset="0"/>
              </a:rPr>
              <a:t>Assess public opinion on political parties, policies, or candidates during elections.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badi" panose="020B0604020104020204" pitchFamily="34" charset="0"/>
              </a:rPr>
              <a:t>Monitor the impact of political events on public sentiment. </a:t>
            </a:r>
          </a:p>
        </p:txBody>
      </p:sp>
      <p:sp>
        <p:nvSpPr>
          <p:cNvPr id="15" name="TextBox 14">
            <a:extLst>
              <a:ext uri="{FF2B5EF4-FFF2-40B4-BE49-F238E27FC236}">
                <a16:creationId xmlns:a16="http://schemas.microsoft.com/office/drawing/2014/main" id="{AE960356-9E96-05F2-EF9B-A247A9F1F6D6}"/>
              </a:ext>
            </a:extLst>
          </p:cNvPr>
          <p:cNvSpPr txBox="1"/>
          <p:nvPr/>
        </p:nvSpPr>
        <p:spPr>
          <a:xfrm>
            <a:off x="6863787" y="4001480"/>
            <a:ext cx="2743200" cy="369332"/>
          </a:xfrm>
          <a:prstGeom prst="rect">
            <a:avLst/>
          </a:prstGeom>
          <a:noFill/>
        </p:spPr>
        <p:txBody>
          <a:bodyPr wrap="square" rtlCol="0">
            <a:spAutoFit/>
          </a:bodyPr>
          <a:lstStyle/>
          <a:p>
            <a:r>
              <a:rPr lang="en-IN" b="1" dirty="0">
                <a:latin typeface="Abadi" panose="020B0604020104020204" pitchFamily="34" charset="0"/>
              </a:rPr>
              <a:t>Social Issue Monitoring</a:t>
            </a:r>
            <a:r>
              <a:rPr lang="en-IN" dirty="0">
                <a:latin typeface="Abadi" panose="020B0604020104020204" pitchFamily="34" charset="0"/>
              </a:rPr>
              <a:t>:</a:t>
            </a:r>
          </a:p>
        </p:txBody>
      </p:sp>
      <p:sp>
        <p:nvSpPr>
          <p:cNvPr id="16" name="Rectangle 4">
            <a:extLst>
              <a:ext uri="{FF2B5EF4-FFF2-40B4-BE49-F238E27FC236}">
                <a16:creationId xmlns:a16="http://schemas.microsoft.com/office/drawing/2014/main" id="{EC9A7C60-6D6E-4298-D9C8-5B0CD7B75207}"/>
              </a:ext>
            </a:extLst>
          </p:cNvPr>
          <p:cNvSpPr>
            <a:spLocks noChangeArrowheads="1"/>
          </p:cNvSpPr>
          <p:nvPr/>
        </p:nvSpPr>
        <p:spPr bwMode="auto">
          <a:xfrm>
            <a:off x="7280476" y="4400269"/>
            <a:ext cx="458590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badi" panose="020B0604020104020204" pitchFamily="34" charset="0"/>
              </a:rPr>
              <a:t>Understand public sentiment on pressing issues such as climate change, health crises, or social movements.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badi" panose="020B0604020104020204" pitchFamily="34" charset="0"/>
              </a:rPr>
              <a:t>Analyze the impact of advocacy or awareness campaigns. </a:t>
            </a:r>
          </a:p>
        </p:txBody>
      </p:sp>
      <p:sp>
        <p:nvSpPr>
          <p:cNvPr id="17" name="TextBox 16">
            <a:extLst>
              <a:ext uri="{FF2B5EF4-FFF2-40B4-BE49-F238E27FC236}">
                <a16:creationId xmlns:a16="http://schemas.microsoft.com/office/drawing/2014/main" id="{D21AD426-0D44-2170-17C7-EC313555F67E}"/>
              </a:ext>
            </a:extLst>
          </p:cNvPr>
          <p:cNvSpPr txBox="1"/>
          <p:nvPr/>
        </p:nvSpPr>
        <p:spPr>
          <a:xfrm>
            <a:off x="369374" y="2336326"/>
            <a:ext cx="510302" cy="523220"/>
          </a:xfrm>
          <a:prstGeom prst="rect">
            <a:avLst/>
          </a:prstGeom>
          <a:noFill/>
        </p:spPr>
        <p:txBody>
          <a:bodyPr wrap="square" rtlCol="0">
            <a:spAutoFit/>
          </a:bodyPr>
          <a:lstStyle/>
          <a:p>
            <a:r>
              <a:rPr lang="en-IN" sz="2800" dirty="0">
                <a:latin typeface="Raleway" pitchFamily="2" charset="0"/>
              </a:rPr>
              <a:t>1</a:t>
            </a:r>
          </a:p>
        </p:txBody>
      </p:sp>
      <p:sp>
        <p:nvSpPr>
          <p:cNvPr id="18" name="TextBox 17">
            <a:extLst>
              <a:ext uri="{FF2B5EF4-FFF2-40B4-BE49-F238E27FC236}">
                <a16:creationId xmlns:a16="http://schemas.microsoft.com/office/drawing/2014/main" id="{18723293-FFE1-0E6D-1752-F64C2488DFAF}"/>
              </a:ext>
            </a:extLst>
          </p:cNvPr>
          <p:cNvSpPr txBox="1"/>
          <p:nvPr/>
        </p:nvSpPr>
        <p:spPr>
          <a:xfrm>
            <a:off x="6270341" y="2139760"/>
            <a:ext cx="510302" cy="523220"/>
          </a:xfrm>
          <a:prstGeom prst="rect">
            <a:avLst/>
          </a:prstGeom>
          <a:noFill/>
        </p:spPr>
        <p:txBody>
          <a:bodyPr wrap="square" rtlCol="0">
            <a:spAutoFit/>
          </a:bodyPr>
          <a:lstStyle/>
          <a:p>
            <a:r>
              <a:rPr lang="en-IN" sz="2800" dirty="0">
                <a:latin typeface="Raleway" pitchFamily="2" charset="0"/>
              </a:rPr>
              <a:t>2</a:t>
            </a:r>
          </a:p>
        </p:txBody>
      </p:sp>
      <p:sp>
        <p:nvSpPr>
          <p:cNvPr id="19" name="TextBox 18">
            <a:extLst>
              <a:ext uri="{FF2B5EF4-FFF2-40B4-BE49-F238E27FC236}">
                <a16:creationId xmlns:a16="http://schemas.microsoft.com/office/drawing/2014/main" id="{48A26450-39E1-109B-8114-85E2066D0B1A}"/>
              </a:ext>
            </a:extLst>
          </p:cNvPr>
          <p:cNvSpPr txBox="1"/>
          <p:nvPr/>
        </p:nvSpPr>
        <p:spPr>
          <a:xfrm>
            <a:off x="371494" y="4089708"/>
            <a:ext cx="510302" cy="523220"/>
          </a:xfrm>
          <a:prstGeom prst="rect">
            <a:avLst/>
          </a:prstGeom>
          <a:noFill/>
        </p:spPr>
        <p:txBody>
          <a:bodyPr wrap="square" rtlCol="0">
            <a:spAutoFit/>
          </a:bodyPr>
          <a:lstStyle/>
          <a:p>
            <a:r>
              <a:rPr lang="en-IN" sz="2800" dirty="0">
                <a:latin typeface="Raleway" pitchFamily="2" charset="0"/>
              </a:rPr>
              <a:t>3</a:t>
            </a:r>
          </a:p>
        </p:txBody>
      </p:sp>
      <p:sp>
        <p:nvSpPr>
          <p:cNvPr id="20" name="TextBox 19">
            <a:extLst>
              <a:ext uri="{FF2B5EF4-FFF2-40B4-BE49-F238E27FC236}">
                <a16:creationId xmlns:a16="http://schemas.microsoft.com/office/drawing/2014/main" id="{21796BAD-BFC4-F848-0E61-4F9D94E78536}"/>
              </a:ext>
            </a:extLst>
          </p:cNvPr>
          <p:cNvSpPr txBox="1"/>
          <p:nvPr/>
        </p:nvSpPr>
        <p:spPr>
          <a:xfrm>
            <a:off x="6251198" y="4031688"/>
            <a:ext cx="510302" cy="523220"/>
          </a:xfrm>
          <a:prstGeom prst="rect">
            <a:avLst/>
          </a:prstGeom>
          <a:noFill/>
        </p:spPr>
        <p:txBody>
          <a:bodyPr wrap="square" rtlCol="0">
            <a:spAutoFit/>
          </a:bodyPr>
          <a:lstStyle/>
          <a:p>
            <a:r>
              <a:rPr lang="en-IN" sz="2800" dirty="0">
                <a:latin typeface="Raleway" pitchFamily="2" charset="0"/>
              </a:rPr>
              <a:t>4</a:t>
            </a:r>
          </a:p>
        </p:txBody>
      </p:sp>
      <p:pic>
        <p:nvPicPr>
          <p:cNvPr id="21" name="Picture 20">
            <a:extLst>
              <a:ext uri="{FF2B5EF4-FFF2-40B4-BE49-F238E27FC236}">
                <a16:creationId xmlns:a16="http://schemas.microsoft.com/office/drawing/2014/main" id="{20A3C8D3-7C7F-1383-6606-10D9710E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467" y="104275"/>
            <a:ext cx="337551" cy="277792"/>
          </a:xfrm>
          <a:prstGeom prst="rect">
            <a:avLst/>
          </a:prstGeom>
        </p:spPr>
      </p:pic>
    </p:spTree>
    <p:extLst>
      <p:ext uri="{BB962C8B-B14F-4D97-AF65-F5344CB8AC3E}">
        <p14:creationId xmlns:p14="http://schemas.microsoft.com/office/powerpoint/2010/main" val="3733138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EEDE-E8A8-D355-1CD4-67CCF281682D}"/>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5034A185-3B8B-7A4D-6491-84CBFADF3140}"/>
              </a:ext>
            </a:extLst>
          </p:cNvPr>
          <p:cNvSpPr txBox="1"/>
          <p:nvPr/>
        </p:nvSpPr>
        <p:spPr>
          <a:xfrm>
            <a:off x="1091879" y="2828835"/>
            <a:ext cx="11100121" cy="1200329"/>
          </a:xfrm>
          <a:prstGeom prst="rect">
            <a:avLst/>
          </a:prstGeom>
          <a:noFill/>
        </p:spPr>
        <p:txBody>
          <a:bodyPr wrap="square" rtlCol="0">
            <a:spAutoFit/>
          </a:bodyPr>
          <a:lstStyle/>
          <a:p>
            <a:r>
              <a:rPr lang="en-US" sz="3600" dirty="0">
                <a:solidFill>
                  <a:schemeClr val="bg1"/>
                </a:solidFill>
                <a:latin typeface="Cooper Black" panose="0208090404030B020404" pitchFamily="18" charset="0"/>
              </a:rPr>
              <a:t>Study of Twitter Sentiment Analysis Using Machine Learning Algorithms on Python</a:t>
            </a:r>
            <a:endParaRPr lang="en-IN" sz="3600" dirty="0">
              <a:solidFill>
                <a:schemeClr val="bg1"/>
              </a:solidFill>
              <a:latin typeface="Cooper Black" panose="0208090404030B020404" pitchFamily="18" charset="0"/>
            </a:endParaRPr>
          </a:p>
        </p:txBody>
      </p:sp>
      <p:sp>
        <p:nvSpPr>
          <p:cNvPr id="7" name="Rectangle 6">
            <a:extLst>
              <a:ext uri="{FF2B5EF4-FFF2-40B4-BE49-F238E27FC236}">
                <a16:creationId xmlns:a16="http://schemas.microsoft.com/office/drawing/2014/main" id="{68238DFC-4721-6BFD-FE59-45958A8B0B88}"/>
              </a:ext>
            </a:extLst>
          </p:cNvPr>
          <p:cNvSpPr/>
          <p:nvPr/>
        </p:nvSpPr>
        <p:spPr>
          <a:xfrm>
            <a:off x="0" y="-1"/>
            <a:ext cx="12202877" cy="685799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10" name="TextBox 9">
            <a:extLst>
              <a:ext uri="{FF2B5EF4-FFF2-40B4-BE49-F238E27FC236}">
                <a16:creationId xmlns:a16="http://schemas.microsoft.com/office/drawing/2014/main" id="{747C2A5F-5CA0-2F0A-6CEA-E271667CD1A7}"/>
              </a:ext>
            </a:extLst>
          </p:cNvPr>
          <p:cNvSpPr txBox="1"/>
          <p:nvPr/>
        </p:nvSpPr>
        <p:spPr>
          <a:xfrm>
            <a:off x="2132518" y="173758"/>
            <a:ext cx="8385243" cy="830997"/>
          </a:xfrm>
          <a:prstGeom prst="rect">
            <a:avLst/>
          </a:prstGeom>
          <a:noFill/>
        </p:spPr>
        <p:txBody>
          <a:bodyPr wrap="square" rtlCol="0">
            <a:spAutoFit/>
          </a:bodyPr>
          <a:lstStyle/>
          <a:p>
            <a:r>
              <a:rPr lang="en-IN" sz="4800" dirty="0">
                <a:latin typeface="Aharoni" panose="02010803020104030203" pitchFamily="2" charset="-79"/>
                <a:cs typeface="Aharoni" panose="02010803020104030203" pitchFamily="2" charset="-79"/>
              </a:rPr>
              <a:t>Proposed System </a:t>
            </a:r>
          </a:p>
        </p:txBody>
      </p:sp>
      <p:sp>
        <p:nvSpPr>
          <p:cNvPr id="11" name="TextBox 10">
            <a:extLst>
              <a:ext uri="{FF2B5EF4-FFF2-40B4-BE49-F238E27FC236}">
                <a16:creationId xmlns:a16="http://schemas.microsoft.com/office/drawing/2014/main" id="{28B72CF0-D1C2-BE78-E974-A3F9349067DB}"/>
              </a:ext>
            </a:extLst>
          </p:cNvPr>
          <p:cNvSpPr txBox="1"/>
          <p:nvPr/>
        </p:nvSpPr>
        <p:spPr>
          <a:xfrm>
            <a:off x="273329" y="1074613"/>
            <a:ext cx="8936367" cy="830997"/>
          </a:xfrm>
          <a:prstGeom prst="rect">
            <a:avLst/>
          </a:prstGeom>
          <a:noFill/>
        </p:spPr>
        <p:txBody>
          <a:bodyPr wrap="square" rtlCol="0">
            <a:spAutoFit/>
          </a:bodyPr>
          <a:lstStyle/>
          <a:p>
            <a:r>
              <a:rPr lang="en-US" sz="1600" dirty="0">
                <a:latin typeface="Abadi" panose="020B0604020104020204" pitchFamily="34" charset="0"/>
                <a:cs typeface="Times New Roman" panose="02020603050405020304" pitchFamily="18" charset="0"/>
              </a:rPr>
              <a:t>The proposed system leverages advanced machine-learning techniques to improve the performance of sentiment analysis. It addresses challenges like noisy data and short-form text and incorporates powerful libraries for feature extraction and sentiment classification</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C0C585-F52B-8557-B953-15198B63898B}"/>
              </a:ext>
            </a:extLst>
          </p:cNvPr>
          <p:cNvSpPr txBox="1"/>
          <p:nvPr/>
        </p:nvSpPr>
        <p:spPr>
          <a:xfrm>
            <a:off x="464924" y="3670732"/>
            <a:ext cx="6911150" cy="523220"/>
          </a:xfrm>
          <a:prstGeom prst="rect">
            <a:avLst/>
          </a:prstGeom>
          <a:noFill/>
        </p:spPr>
        <p:txBody>
          <a:bodyPr wrap="square" rtlCol="0">
            <a:spAutoFit/>
          </a:bodyPr>
          <a:lstStyle/>
          <a:p>
            <a:pPr marL="285750" indent="-285750">
              <a:buFont typeface="Wingdings" panose="05000000000000000000" pitchFamily="2" charset="2"/>
              <a:buChar char="v"/>
            </a:pPr>
            <a:r>
              <a:rPr lang="en-US" sz="1400" dirty="0">
                <a:latin typeface="Abadi" panose="020B0604020104020204" pitchFamily="34" charset="0"/>
                <a:cs typeface="Times New Roman" panose="02020603050405020304" pitchFamily="18" charset="0"/>
              </a:rPr>
              <a:t>Implements Python libraries such as sci-kit-learn, NLTK, and Pandas for feature extraction and sentiment classification.</a:t>
            </a:r>
          </a:p>
        </p:txBody>
      </p:sp>
      <p:graphicFrame>
        <p:nvGraphicFramePr>
          <p:cNvPr id="14" name="Diagram 13">
            <a:extLst>
              <a:ext uri="{FF2B5EF4-FFF2-40B4-BE49-F238E27FC236}">
                <a16:creationId xmlns:a16="http://schemas.microsoft.com/office/drawing/2014/main" id="{AB7E979A-977B-D644-075F-E79D27015941}"/>
              </a:ext>
            </a:extLst>
          </p:cNvPr>
          <p:cNvGraphicFramePr/>
          <p:nvPr>
            <p:extLst>
              <p:ext uri="{D42A27DB-BD31-4B8C-83A1-F6EECF244321}">
                <p14:modId xmlns:p14="http://schemas.microsoft.com/office/powerpoint/2010/main" val="2037276786"/>
              </p:ext>
            </p:extLst>
          </p:nvPr>
        </p:nvGraphicFramePr>
        <p:xfrm>
          <a:off x="8836862" y="685718"/>
          <a:ext cx="3679217" cy="6487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a:extLst>
              <a:ext uri="{FF2B5EF4-FFF2-40B4-BE49-F238E27FC236}">
                <a16:creationId xmlns:a16="http://schemas.microsoft.com/office/drawing/2014/main" id="{E01CB463-AD48-63AC-5235-E43348756B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426" y="106790"/>
            <a:ext cx="332267" cy="273443"/>
          </a:xfrm>
          <a:prstGeom prst="rect">
            <a:avLst/>
          </a:prstGeom>
        </p:spPr>
      </p:pic>
      <p:sp>
        <p:nvSpPr>
          <p:cNvPr id="22" name="TextBox 21">
            <a:extLst>
              <a:ext uri="{FF2B5EF4-FFF2-40B4-BE49-F238E27FC236}">
                <a16:creationId xmlns:a16="http://schemas.microsoft.com/office/drawing/2014/main" id="{C1B7277A-0EBC-6390-9DB8-B51155DEB88F}"/>
              </a:ext>
            </a:extLst>
          </p:cNvPr>
          <p:cNvSpPr txBox="1"/>
          <p:nvPr/>
        </p:nvSpPr>
        <p:spPr>
          <a:xfrm>
            <a:off x="286299" y="2037778"/>
            <a:ext cx="2009092" cy="369332"/>
          </a:xfrm>
          <a:prstGeom prst="rect">
            <a:avLst/>
          </a:prstGeom>
          <a:noFill/>
        </p:spPr>
        <p:txBody>
          <a:bodyPr wrap="square" rtlCol="0">
            <a:spAutoFit/>
          </a:bodyPr>
          <a:lstStyle/>
          <a:p>
            <a:r>
              <a:rPr lang="en-US" b="1" u="sng" dirty="0">
                <a:latin typeface="Abadi" panose="020B0604020104020204" pitchFamily="34" charset="0"/>
                <a:cs typeface="Times New Roman" panose="02020603050405020304" pitchFamily="18" charset="0"/>
              </a:rPr>
              <a:t>Proposed System</a:t>
            </a:r>
            <a:r>
              <a:rPr lang="en-US" b="1" dirty="0">
                <a:latin typeface="Abadi" panose="020B0604020104020204" pitchFamily="34" charset="0"/>
                <a:cs typeface="Times New Roman" panose="02020603050405020304" pitchFamily="18" charset="0"/>
              </a:rPr>
              <a:t>:</a:t>
            </a:r>
            <a:endParaRPr lang="en-US" dirty="0">
              <a:latin typeface="Abadi" panose="020B0604020104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678266A2-2187-70F8-25C4-FED1B82BBADC}"/>
              </a:ext>
            </a:extLst>
          </p:cNvPr>
          <p:cNvSpPr txBox="1"/>
          <p:nvPr/>
        </p:nvSpPr>
        <p:spPr>
          <a:xfrm>
            <a:off x="455693" y="2522646"/>
            <a:ext cx="7543477" cy="523220"/>
          </a:xfrm>
          <a:prstGeom prst="rect">
            <a:avLst/>
          </a:prstGeom>
          <a:noFill/>
        </p:spPr>
        <p:txBody>
          <a:bodyPr wrap="square" rtlCol="0">
            <a:spAutoFit/>
          </a:bodyPr>
          <a:lstStyle/>
          <a:p>
            <a:pPr marL="285750" indent="-285750">
              <a:buFont typeface="Wingdings" panose="05000000000000000000" pitchFamily="2" charset="2"/>
              <a:buChar char="v"/>
            </a:pPr>
            <a:r>
              <a:rPr lang="en-US" sz="1400" b="1" dirty="0">
                <a:latin typeface="Abadi" panose="020B0604020104020204" pitchFamily="34" charset="0"/>
                <a:cs typeface="Times New Roman" panose="02020603050405020304" pitchFamily="18" charset="0"/>
              </a:rPr>
              <a:t>Employs advanced machine learning algorithms</a:t>
            </a:r>
            <a:r>
              <a:rPr lang="en-US" sz="1400" dirty="0">
                <a:latin typeface="Abadi" panose="020B0604020104020204" pitchFamily="34" charset="0"/>
                <a:cs typeface="Times New Roman" panose="02020603050405020304" pitchFamily="18" charset="0"/>
              </a:rPr>
              <a:t>: Logistic Regression, SVM, Naive Bayes, and Random Forest.</a:t>
            </a:r>
          </a:p>
        </p:txBody>
      </p:sp>
      <p:sp>
        <p:nvSpPr>
          <p:cNvPr id="25" name="TextBox 24">
            <a:extLst>
              <a:ext uri="{FF2B5EF4-FFF2-40B4-BE49-F238E27FC236}">
                <a16:creationId xmlns:a16="http://schemas.microsoft.com/office/drawing/2014/main" id="{78243EED-1A83-5E52-3CB8-8A68F1115B4A}"/>
              </a:ext>
            </a:extLst>
          </p:cNvPr>
          <p:cNvSpPr txBox="1"/>
          <p:nvPr/>
        </p:nvSpPr>
        <p:spPr>
          <a:xfrm>
            <a:off x="455693" y="3090445"/>
            <a:ext cx="6828638" cy="523220"/>
          </a:xfrm>
          <a:prstGeom prst="rect">
            <a:avLst/>
          </a:prstGeom>
          <a:noFill/>
        </p:spPr>
        <p:txBody>
          <a:bodyPr wrap="square" rtlCol="0">
            <a:spAutoFit/>
          </a:bodyPr>
          <a:lstStyle/>
          <a:p>
            <a:pPr marL="285750" indent="-285750">
              <a:buFont typeface="Wingdings" panose="05000000000000000000" pitchFamily="2" charset="2"/>
              <a:buChar char="v"/>
            </a:pPr>
            <a:r>
              <a:rPr lang="en-US" sz="1400" dirty="0">
                <a:latin typeface="Abadi" panose="020B0604020104020204" pitchFamily="34" charset="0"/>
                <a:cs typeface="Times New Roman" panose="02020603050405020304" pitchFamily="18" charset="0"/>
              </a:rPr>
              <a:t>Robust preprocessing to handle noisy and short-form text, using tokenization and stemming.</a:t>
            </a:r>
          </a:p>
        </p:txBody>
      </p:sp>
      <p:sp>
        <p:nvSpPr>
          <p:cNvPr id="27" name="TextBox 26">
            <a:extLst>
              <a:ext uri="{FF2B5EF4-FFF2-40B4-BE49-F238E27FC236}">
                <a16:creationId xmlns:a16="http://schemas.microsoft.com/office/drawing/2014/main" id="{CD3FB717-8EF4-0BA0-45A6-8F766C583607}"/>
              </a:ext>
            </a:extLst>
          </p:cNvPr>
          <p:cNvSpPr txBox="1"/>
          <p:nvPr/>
        </p:nvSpPr>
        <p:spPr>
          <a:xfrm>
            <a:off x="123426" y="4395261"/>
            <a:ext cx="1786610" cy="369332"/>
          </a:xfrm>
          <a:prstGeom prst="rect">
            <a:avLst/>
          </a:prstGeom>
          <a:noFill/>
        </p:spPr>
        <p:txBody>
          <a:bodyPr wrap="square" rtlCol="0">
            <a:spAutoFit/>
          </a:bodyPr>
          <a:lstStyle/>
          <a:p>
            <a:r>
              <a:rPr lang="en-US" b="1" u="sng" dirty="0">
                <a:latin typeface="Abadi" panose="020B0604020104020204" pitchFamily="34" charset="0"/>
                <a:cs typeface="Times New Roman" panose="02020603050405020304" pitchFamily="18" charset="0"/>
              </a:rPr>
              <a:t>Advantages</a:t>
            </a:r>
            <a:r>
              <a:rPr lang="en-US" b="1" dirty="0">
                <a:latin typeface="Abadi" panose="020B0604020104020204" pitchFamily="34" charset="0"/>
                <a:cs typeface="Times New Roman" panose="02020603050405020304" pitchFamily="18" charset="0"/>
              </a:rPr>
              <a:t>:</a:t>
            </a:r>
            <a:endParaRPr lang="en-US" dirty="0">
              <a:latin typeface="Abadi" panose="020B060402010402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03BDBA6A-659E-A9BB-8228-361AE76AF320}"/>
              </a:ext>
            </a:extLst>
          </p:cNvPr>
          <p:cNvSpPr txBox="1"/>
          <p:nvPr/>
        </p:nvSpPr>
        <p:spPr>
          <a:xfrm>
            <a:off x="655112" y="4726417"/>
            <a:ext cx="4597533" cy="461665"/>
          </a:xfrm>
          <a:prstGeom prst="rect">
            <a:avLst/>
          </a:prstGeom>
          <a:noFill/>
        </p:spPr>
        <p:txBody>
          <a:bodyPr wrap="square" rtlCol="0">
            <a:spAutoFit/>
          </a:bodyPr>
          <a:lstStyle/>
          <a:p>
            <a:r>
              <a:rPr lang="en-US" sz="1600" dirty="0">
                <a:latin typeface="Abadi" panose="020B0604020104020204" pitchFamily="34" charset="0"/>
                <a:cs typeface="Times New Roman" panose="02020603050405020304" pitchFamily="18" charset="0"/>
              </a:rPr>
              <a:t>Higher </a:t>
            </a:r>
            <a:r>
              <a:rPr lang="en-US" sz="1600" b="1" dirty="0">
                <a:latin typeface="Abadi" panose="020B0604020104020204" pitchFamily="34" charset="0"/>
                <a:cs typeface="Times New Roman" panose="02020603050405020304" pitchFamily="18" charset="0"/>
              </a:rPr>
              <a:t>accuracy</a:t>
            </a:r>
            <a:r>
              <a:rPr lang="en-US" sz="1600" dirty="0">
                <a:latin typeface="Abadi" panose="020B0604020104020204" pitchFamily="34" charset="0"/>
                <a:cs typeface="Times New Roman" panose="02020603050405020304" pitchFamily="18" charset="0"/>
              </a:rPr>
              <a:t> in sentiment classification</a:t>
            </a:r>
            <a:r>
              <a:rPr lang="en-US" sz="2400" dirty="0">
                <a:latin typeface="Abadi" panose="020B0604020104020204" pitchFamily="34" charset="0"/>
                <a:cs typeface="Times New Roman" panose="02020603050405020304" pitchFamily="18" charset="0"/>
              </a:rPr>
              <a:t>.</a:t>
            </a:r>
          </a:p>
        </p:txBody>
      </p:sp>
      <p:sp>
        <p:nvSpPr>
          <p:cNvPr id="31" name="TextBox 30">
            <a:extLst>
              <a:ext uri="{FF2B5EF4-FFF2-40B4-BE49-F238E27FC236}">
                <a16:creationId xmlns:a16="http://schemas.microsoft.com/office/drawing/2014/main" id="{7DAAE77B-FAE3-4986-07A6-4158F2E47FAD}"/>
              </a:ext>
            </a:extLst>
          </p:cNvPr>
          <p:cNvSpPr txBox="1"/>
          <p:nvPr/>
        </p:nvSpPr>
        <p:spPr>
          <a:xfrm>
            <a:off x="638027" y="5211330"/>
            <a:ext cx="5024146" cy="369332"/>
          </a:xfrm>
          <a:prstGeom prst="rect">
            <a:avLst/>
          </a:prstGeom>
          <a:noFill/>
        </p:spPr>
        <p:txBody>
          <a:bodyPr wrap="square" rtlCol="0">
            <a:spAutoFit/>
          </a:bodyPr>
          <a:lstStyle/>
          <a:p>
            <a:r>
              <a:rPr lang="en-US" sz="1600" b="1" dirty="0">
                <a:latin typeface="Abadi" panose="020B0604020104020204" pitchFamily="34" charset="0"/>
                <a:cs typeface="Times New Roman" panose="02020603050405020304" pitchFamily="18" charset="0"/>
              </a:rPr>
              <a:t>Scalability</a:t>
            </a:r>
            <a:r>
              <a:rPr lang="en-US" sz="1600" dirty="0">
                <a:latin typeface="Abadi" panose="020B0604020104020204" pitchFamily="34" charset="0"/>
                <a:cs typeface="Times New Roman" panose="02020603050405020304" pitchFamily="18" charset="0"/>
              </a:rPr>
              <a:t> for large datasets and real-time analysis</a:t>
            </a:r>
            <a:r>
              <a:rPr lang="en-US" dirty="0">
                <a:latin typeface="Abadi" panose="020B0604020104020204" pitchFamily="34" charset="0"/>
                <a:cs typeface="Times New Roman" panose="02020603050405020304" pitchFamily="18" charset="0"/>
              </a:rPr>
              <a:t>.</a:t>
            </a:r>
          </a:p>
        </p:txBody>
      </p:sp>
      <p:sp>
        <p:nvSpPr>
          <p:cNvPr id="34" name="TextBox 33">
            <a:extLst>
              <a:ext uri="{FF2B5EF4-FFF2-40B4-BE49-F238E27FC236}">
                <a16:creationId xmlns:a16="http://schemas.microsoft.com/office/drawing/2014/main" id="{80C7B1E8-F6D5-6DA5-6CB6-F9739FBF49FA}"/>
              </a:ext>
            </a:extLst>
          </p:cNvPr>
          <p:cNvSpPr txBox="1"/>
          <p:nvPr/>
        </p:nvSpPr>
        <p:spPr>
          <a:xfrm>
            <a:off x="631871" y="5692414"/>
            <a:ext cx="4620773" cy="338554"/>
          </a:xfrm>
          <a:prstGeom prst="rect">
            <a:avLst/>
          </a:prstGeom>
          <a:noFill/>
        </p:spPr>
        <p:txBody>
          <a:bodyPr wrap="square" rtlCol="0">
            <a:spAutoFit/>
          </a:bodyPr>
          <a:lstStyle/>
          <a:p>
            <a:r>
              <a:rPr lang="en-US" sz="1600" b="1" dirty="0">
                <a:latin typeface="Abadi" panose="020B0604020104020204" pitchFamily="34" charset="0"/>
                <a:cs typeface="Times New Roman" panose="02020603050405020304" pitchFamily="18" charset="0"/>
              </a:rPr>
              <a:t>Adaptable</a:t>
            </a:r>
            <a:r>
              <a:rPr lang="en-US" sz="1600" dirty="0">
                <a:latin typeface="Abadi" panose="020B0604020104020204" pitchFamily="34" charset="0"/>
                <a:cs typeface="Times New Roman" panose="02020603050405020304" pitchFamily="18" charset="0"/>
              </a:rPr>
              <a:t> to evolving language trends.</a:t>
            </a:r>
          </a:p>
        </p:txBody>
      </p:sp>
      <p:sp>
        <p:nvSpPr>
          <p:cNvPr id="44" name="TextBox 43">
            <a:extLst>
              <a:ext uri="{FF2B5EF4-FFF2-40B4-BE49-F238E27FC236}">
                <a16:creationId xmlns:a16="http://schemas.microsoft.com/office/drawing/2014/main" id="{E1D9E35A-877E-6DC2-625E-0E5580D31BD8}"/>
              </a:ext>
            </a:extLst>
          </p:cNvPr>
          <p:cNvSpPr txBox="1"/>
          <p:nvPr/>
        </p:nvSpPr>
        <p:spPr>
          <a:xfrm>
            <a:off x="4900756" y="5909602"/>
            <a:ext cx="5943300"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a:t>
            </a:r>
          </a:p>
        </p:txBody>
      </p:sp>
      <p:sp>
        <p:nvSpPr>
          <p:cNvPr id="2" name="Shape 1">
            <a:extLst>
              <a:ext uri="{FF2B5EF4-FFF2-40B4-BE49-F238E27FC236}">
                <a16:creationId xmlns:a16="http://schemas.microsoft.com/office/drawing/2014/main" id="{35252DF9-4140-E3F0-C7B9-7A7B88378B30}"/>
              </a:ext>
            </a:extLst>
          </p:cNvPr>
          <p:cNvSpPr/>
          <p:nvPr/>
        </p:nvSpPr>
        <p:spPr>
          <a:xfrm>
            <a:off x="290524" y="4816859"/>
            <a:ext cx="234906" cy="254658"/>
          </a:xfrm>
          <a:prstGeom prst="roundRect">
            <a:avLst>
              <a:gd name="adj" fmla="val 18669"/>
            </a:avLst>
          </a:prstGeom>
          <a:solidFill>
            <a:srgbClr val="E1E1EA"/>
          </a:solidFill>
          <a:ln w="7620">
            <a:solidFill>
              <a:srgbClr val="C7C7D0"/>
            </a:solidFill>
            <a:prstDash val="solid"/>
          </a:ln>
        </p:spPr>
      </p:sp>
      <p:sp>
        <p:nvSpPr>
          <p:cNvPr id="4" name="Shape 1">
            <a:extLst>
              <a:ext uri="{FF2B5EF4-FFF2-40B4-BE49-F238E27FC236}">
                <a16:creationId xmlns:a16="http://schemas.microsoft.com/office/drawing/2014/main" id="{ADF2DB24-EF13-8593-C449-F9E7312E7512}"/>
              </a:ext>
            </a:extLst>
          </p:cNvPr>
          <p:cNvSpPr/>
          <p:nvPr/>
        </p:nvSpPr>
        <p:spPr>
          <a:xfrm>
            <a:off x="290524" y="5710335"/>
            <a:ext cx="234906" cy="254658"/>
          </a:xfrm>
          <a:prstGeom prst="roundRect">
            <a:avLst>
              <a:gd name="adj" fmla="val 18669"/>
            </a:avLst>
          </a:prstGeom>
          <a:solidFill>
            <a:srgbClr val="E1E1EA"/>
          </a:solidFill>
          <a:ln w="7620">
            <a:solidFill>
              <a:srgbClr val="C7C7D0"/>
            </a:solidFill>
            <a:prstDash val="solid"/>
          </a:ln>
        </p:spPr>
      </p:sp>
      <p:cxnSp>
        <p:nvCxnSpPr>
          <p:cNvPr id="6" name="Straight Connector 5">
            <a:extLst>
              <a:ext uri="{FF2B5EF4-FFF2-40B4-BE49-F238E27FC236}">
                <a16:creationId xmlns:a16="http://schemas.microsoft.com/office/drawing/2014/main" id="{5E77ED1F-C74E-1817-8274-48F225AC9F1D}"/>
              </a:ext>
            </a:extLst>
          </p:cNvPr>
          <p:cNvCxnSpPr>
            <a:stCxn id="2" idx="2"/>
            <a:endCxn id="4" idx="0"/>
          </p:cNvCxnSpPr>
          <p:nvPr/>
        </p:nvCxnSpPr>
        <p:spPr>
          <a:xfrm>
            <a:off x="407977" y="5071517"/>
            <a:ext cx="0" cy="638818"/>
          </a:xfrm>
          <a:prstGeom prst="line">
            <a:avLst/>
          </a:prstGeom>
        </p:spPr>
        <p:style>
          <a:lnRef idx="1">
            <a:schemeClr val="accent3"/>
          </a:lnRef>
          <a:fillRef idx="0">
            <a:schemeClr val="accent3"/>
          </a:fillRef>
          <a:effectRef idx="0">
            <a:schemeClr val="accent3"/>
          </a:effectRef>
          <a:fontRef idx="minor">
            <a:schemeClr val="tx1"/>
          </a:fontRef>
        </p:style>
      </p:cxnSp>
      <p:sp>
        <p:nvSpPr>
          <p:cNvPr id="8" name="Shape 1">
            <a:extLst>
              <a:ext uri="{FF2B5EF4-FFF2-40B4-BE49-F238E27FC236}">
                <a16:creationId xmlns:a16="http://schemas.microsoft.com/office/drawing/2014/main" id="{4A4B8684-C921-1572-C788-CD559DE8F376}"/>
              </a:ext>
            </a:extLst>
          </p:cNvPr>
          <p:cNvSpPr/>
          <p:nvPr/>
        </p:nvSpPr>
        <p:spPr>
          <a:xfrm>
            <a:off x="290524" y="5263597"/>
            <a:ext cx="234906" cy="254658"/>
          </a:xfrm>
          <a:prstGeom prst="roundRect">
            <a:avLst>
              <a:gd name="adj" fmla="val 18669"/>
            </a:avLst>
          </a:prstGeom>
          <a:solidFill>
            <a:srgbClr val="E1E1EA"/>
          </a:solidFill>
          <a:ln w="7620">
            <a:solidFill>
              <a:srgbClr val="C7C7D0"/>
            </a:solidFill>
            <a:prstDash val="solid"/>
          </a:ln>
        </p:spPr>
      </p:sp>
      <p:cxnSp>
        <p:nvCxnSpPr>
          <p:cNvPr id="18" name="Straight Connector 17">
            <a:extLst>
              <a:ext uri="{FF2B5EF4-FFF2-40B4-BE49-F238E27FC236}">
                <a16:creationId xmlns:a16="http://schemas.microsoft.com/office/drawing/2014/main" id="{ED657B4E-D424-08AD-D996-26C9EA79FF74}"/>
              </a:ext>
            </a:extLst>
          </p:cNvPr>
          <p:cNvCxnSpPr>
            <a:cxnSpLocks/>
            <a:stCxn id="2" idx="3"/>
          </p:cNvCxnSpPr>
          <p:nvPr/>
        </p:nvCxnSpPr>
        <p:spPr>
          <a:xfrm>
            <a:off x="525430" y="4944188"/>
            <a:ext cx="15707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2F083880-A42F-D28E-E6BD-A7CD264CCB0C}"/>
              </a:ext>
            </a:extLst>
          </p:cNvPr>
          <p:cNvCxnSpPr>
            <a:cxnSpLocks/>
          </p:cNvCxnSpPr>
          <p:nvPr/>
        </p:nvCxnSpPr>
        <p:spPr>
          <a:xfrm>
            <a:off x="525430" y="5390926"/>
            <a:ext cx="15707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2" name="Straight Connector 31">
            <a:extLst>
              <a:ext uri="{FF2B5EF4-FFF2-40B4-BE49-F238E27FC236}">
                <a16:creationId xmlns:a16="http://schemas.microsoft.com/office/drawing/2014/main" id="{0C35EC18-E778-822C-C0CC-8DA317065DBE}"/>
              </a:ext>
            </a:extLst>
          </p:cNvPr>
          <p:cNvCxnSpPr>
            <a:cxnSpLocks/>
          </p:cNvCxnSpPr>
          <p:nvPr/>
        </p:nvCxnSpPr>
        <p:spPr>
          <a:xfrm>
            <a:off x="525430" y="5837664"/>
            <a:ext cx="157070" cy="0"/>
          </a:xfrm>
          <a:prstGeom prst="line">
            <a:avLst/>
          </a:prstGeom>
        </p:spPr>
        <p:style>
          <a:lnRef idx="1">
            <a:schemeClr val="accent3"/>
          </a:lnRef>
          <a:fillRef idx="0">
            <a:schemeClr val="accent3"/>
          </a:fillRef>
          <a:effectRef idx="0">
            <a:schemeClr val="accent3"/>
          </a:effectRef>
          <a:fontRef idx="minor">
            <a:schemeClr val="tx1"/>
          </a:fontRef>
        </p:style>
      </p:cxnSp>
      <p:sp>
        <p:nvSpPr>
          <p:cNvPr id="33" name="TextBox 32">
            <a:extLst>
              <a:ext uri="{FF2B5EF4-FFF2-40B4-BE49-F238E27FC236}">
                <a16:creationId xmlns:a16="http://schemas.microsoft.com/office/drawing/2014/main" id="{420D6F31-DAF1-4023-7CAA-B2C92EDB7698}"/>
              </a:ext>
            </a:extLst>
          </p:cNvPr>
          <p:cNvSpPr txBox="1"/>
          <p:nvPr/>
        </p:nvSpPr>
        <p:spPr>
          <a:xfrm>
            <a:off x="286299" y="4816283"/>
            <a:ext cx="234906" cy="253916"/>
          </a:xfrm>
          <a:prstGeom prst="rect">
            <a:avLst/>
          </a:prstGeom>
          <a:noFill/>
        </p:spPr>
        <p:txBody>
          <a:bodyPr wrap="square" rtlCol="0">
            <a:spAutoFit/>
          </a:bodyPr>
          <a:lstStyle/>
          <a:p>
            <a:r>
              <a:rPr lang="en-IN" sz="1050" dirty="0">
                <a:latin typeface="1Raleway"/>
              </a:rPr>
              <a:t>1</a:t>
            </a:r>
          </a:p>
        </p:txBody>
      </p:sp>
      <p:sp>
        <p:nvSpPr>
          <p:cNvPr id="35" name="TextBox 34">
            <a:extLst>
              <a:ext uri="{FF2B5EF4-FFF2-40B4-BE49-F238E27FC236}">
                <a16:creationId xmlns:a16="http://schemas.microsoft.com/office/drawing/2014/main" id="{25BBE7DF-30F2-5E83-451C-439B6BAFF0B1}"/>
              </a:ext>
            </a:extLst>
          </p:cNvPr>
          <p:cNvSpPr txBox="1"/>
          <p:nvPr/>
        </p:nvSpPr>
        <p:spPr>
          <a:xfrm>
            <a:off x="292953" y="5262785"/>
            <a:ext cx="234906" cy="253916"/>
          </a:xfrm>
          <a:prstGeom prst="rect">
            <a:avLst/>
          </a:prstGeom>
          <a:noFill/>
        </p:spPr>
        <p:txBody>
          <a:bodyPr wrap="square" rtlCol="0">
            <a:spAutoFit/>
          </a:bodyPr>
          <a:lstStyle/>
          <a:p>
            <a:r>
              <a:rPr lang="en-IN" sz="1050" dirty="0">
                <a:latin typeface="1Raleway"/>
              </a:rPr>
              <a:t>2</a:t>
            </a:r>
          </a:p>
        </p:txBody>
      </p:sp>
      <p:sp>
        <p:nvSpPr>
          <p:cNvPr id="36" name="TextBox 35">
            <a:extLst>
              <a:ext uri="{FF2B5EF4-FFF2-40B4-BE49-F238E27FC236}">
                <a16:creationId xmlns:a16="http://schemas.microsoft.com/office/drawing/2014/main" id="{65335F96-F016-3E30-8421-F1B89C164633}"/>
              </a:ext>
            </a:extLst>
          </p:cNvPr>
          <p:cNvSpPr txBox="1"/>
          <p:nvPr/>
        </p:nvSpPr>
        <p:spPr>
          <a:xfrm>
            <a:off x="280664" y="5711077"/>
            <a:ext cx="234906" cy="253916"/>
          </a:xfrm>
          <a:prstGeom prst="rect">
            <a:avLst/>
          </a:prstGeom>
          <a:noFill/>
        </p:spPr>
        <p:txBody>
          <a:bodyPr wrap="square" rtlCol="0">
            <a:spAutoFit/>
          </a:bodyPr>
          <a:lstStyle/>
          <a:p>
            <a:r>
              <a:rPr lang="en-IN" sz="1050" dirty="0">
                <a:latin typeface="1Raleway"/>
              </a:rPr>
              <a:t>3</a:t>
            </a:r>
          </a:p>
        </p:txBody>
      </p:sp>
    </p:spTree>
    <p:extLst>
      <p:ext uri="{BB962C8B-B14F-4D97-AF65-F5344CB8AC3E}">
        <p14:creationId xmlns:p14="http://schemas.microsoft.com/office/powerpoint/2010/main" val="980796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C9D88A-5D6B-E9B2-4C50-86C46AAFE6EB}"/>
              </a:ext>
            </a:extLst>
          </p:cNvPr>
          <p:cNvSpPr txBox="1"/>
          <p:nvPr/>
        </p:nvSpPr>
        <p:spPr>
          <a:xfrm>
            <a:off x="104385" y="649245"/>
            <a:ext cx="7291837" cy="1323439"/>
          </a:xfrm>
          <a:prstGeom prst="rect">
            <a:avLst/>
          </a:prstGeom>
          <a:noFill/>
        </p:spPr>
        <p:txBody>
          <a:bodyPr wrap="square" rtlCol="0">
            <a:spAutoFit/>
          </a:bodyPr>
          <a:lstStyle/>
          <a:p>
            <a:r>
              <a:rPr lang="en-IN" sz="4000" dirty="0">
                <a:latin typeface="Aharoni" panose="02010803020104030203" pitchFamily="2" charset="-79"/>
                <a:cs typeface="Aharoni" panose="02010803020104030203" pitchFamily="2" charset="-79"/>
              </a:rPr>
              <a:t>Disadvantages of Proposed System</a:t>
            </a:r>
          </a:p>
        </p:txBody>
      </p:sp>
      <p:pic>
        <p:nvPicPr>
          <p:cNvPr id="6" name="Picture 5">
            <a:extLst>
              <a:ext uri="{FF2B5EF4-FFF2-40B4-BE49-F238E27FC236}">
                <a16:creationId xmlns:a16="http://schemas.microsoft.com/office/drawing/2014/main" id="{716F735C-BFBD-0C23-650B-6A268519E6B7}"/>
              </a:ext>
            </a:extLst>
          </p:cNvPr>
          <p:cNvPicPr>
            <a:picLocks noChangeAspect="1"/>
          </p:cNvPicPr>
          <p:nvPr/>
        </p:nvPicPr>
        <p:blipFill>
          <a:blip r:embed="rId2"/>
          <a:srcRect l="22644"/>
          <a:stretch/>
        </p:blipFill>
        <p:spPr>
          <a:xfrm>
            <a:off x="6886937" y="0"/>
            <a:ext cx="5305063" cy="6858000"/>
          </a:xfrm>
          <a:prstGeom prst="rect">
            <a:avLst/>
          </a:prstGeom>
        </p:spPr>
      </p:pic>
      <p:pic>
        <p:nvPicPr>
          <p:cNvPr id="7" name="Picture 6">
            <a:extLst>
              <a:ext uri="{FF2B5EF4-FFF2-40B4-BE49-F238E27FC236}">
                <a16:creationId xmlns:a16="http://schemas.microsoft.com/office/drawing/2014/main" id="{6AD20696-9806-E2EF-2883-13BF44605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85" y="185727"/>
            <a:ext cx="337551" cy="277792"/>
          </a:xfrm>
          <a:prstGeom prst="rect">
            <a:avLst/>
          </a:prstGeom>
        </p:spPr>
      </p:pic>
      <p:sp>
        <p:nvSpPr>
          <p:cNvPr id="8" name="Shape 1">
            <a:extLst>
              <a:ext uri="{FF2B5EF4-FFF2-40B4-BE49-F238E27FC236}">
                <a16:creationId xmlns:a16="http://schemas.microsoft.com/office/drawing/2014/main" id="{B6063FD2-0B22-FCB4-4DD3-141B12834089}"/>
              </a:ext>
            </a:extLst>
          </p:cNvPr>
          <p:cNvSpPr/>
          <p:nvPr/>
        </p:nvSpPr>
        <p:spPr>
          <a:xfrm>
            <a:off x="186785" y="2395875"/>
            <a:ext cx="510302" cy="510302"/>
          </a:xfrm>
          <a:prstGeom prst="roundRect">
            <a:avLst>
              <a:gd name="adj" fmla="val 18669"/>
            </a:avLst>
          </a:prstGeom>
          <a:solidFill>
            <a:srgbClr val="E1E1EA"/>
          </a:solidFill>
          <a:ln w="7620">
            <a:solidFill>
              <a:srgbClr val="C7C7D0"/>
            </a:solidFill>
            <a:prstDash val="solid"/>
          </a:ln>
        </p:spPr>
      </p:sp>
      <p:sp>
        <p:nvSpPr>
          <p:cNvPr id="9" name="TextBox 8">
            <a:extLst>
              <a:ext uri="{FF2B5EF4-FFF2-40B4-BE49-F238E27FC236}">
                <a16:creationId xmlns:a16="http://schemas.microsoft.com/office/drawing/2014/main" id="{4B3C1E07-C31D-8F79-1954-77720D6192F1}"/>
              </a:ext>
            </a:extLst>
          </p:cNvPr>
          <p:cNvSpPr txBox="1"/>
          <p:nvPr/>
        </p:nvSpPr>
        <p:spPr>
          <a:xfrm>
            <a:off x="258839" y="2360319"/>
            <a:ext cx="510302" cy="523220"/>
          </a:xfrm>
          <a:prstGeom prst="rect">
            <a:avLst/>
          </a:prstGeom>
          <a:noFill/>
        </p:spPr>
        <p:txBody>
          <a:bodyPr wrap="square" rtlCol="0">
            <a:spAutoFit/>
          </a:bodyPr>
          <a:lstStyle/>
          <a:p>
            <a:r>
              <a:rPr lang="en-IN" sz="2800" dirty="0">
                <a:latin typeface="Raleway" pitchFamily="2" charset="0"/>
              </a:rPr>
              <a:t>1</a:t>
            </a:r>
          </a:p>
        </p:txBody>
      </p:sp>
      <p:sp>
        <p:nvSpPr>
          <p:cNvPr id="11" name="TextBox 10">
            <a:extLst>
              <a:ext uri="{FF2B5EF4-FFF2-40B4-BE49-F238E27FC236}">
                <a16:creationId xmlns:a16="http://schemas.microsoft.com/office/drawing/2014/main" id="{6A6A9482-D0F7-1287-3B78-DA0C14D35018}"/>
              </a:ext>
            </a:extLst>
          </p:cNvPr>
          <p:cNvSpPr txBox="1"/>
          <p:nvPr/>
        </p:nvSpPr>
        <p:spPr>
          <a:xfrm>
            <a:off x="908466" y="2450835"/>
            <a:ext cx="6151944" cy="369332"/>
          </a:xfrm>
          <a:prstGeom prst="rect">
            <a:avLst/>
          </a:prstGeom>
          <a:noFill/>
        </p:spPr>
        <p:txBody>
          <a:bodyPr wrap="square">
            <a:spAutoFit/>
          </a:bodyPr>
          <a:lstStyle/>
          <a:p>
            <a:r>
              <a:rPr lang="en-US" sz="1800" dirty="0">
                <a:latin typeface="Abadi" panose="020B0604020104020204" pitchFamily="34" charset="0"/>
                <a:cs typeface="Times New Roman" panose="02020603050405020304" pitchFamily="18" charset="0"/>
              </a:rPr>
              <a:t>Requires more processing power and time.</a:t>
            </a:r>
          </a:p>
        </p:txBody>
      </p:sp>
      <p:sp>
        <p:nvSpPr>
          <p:cNvPr id="24" name="TextBox 23">
            <a:extLst>
              <a:ext uri="{FF2B5EF4-FFF2-40B4-BE49-F238E27FC236}">
                <a16:creationId xmlns:a16="http://schemas.microsoft.com/office/drawing/2014/main" id="{7239FDD2-67DC-859B-3546-C5AD2F1CDEE6}"/>
              </a:ext>
            </a:extLst>
          </p:cNvPr>
          <p:cNvSpPr txBox="1"/>
          <p:nvPr/>
        </p:nvSpPr>
        <p:spPr>
          <a:xfrm>
            <a:off x="875660" y="3269114"/>
            <a:ext cx="6151944" cy="369332"/>
          </a:xfrm>
          <a:prstGeom prst="rect">
            <a:avLst/>
          </a:prstGeom>
          <a:noFill/>
        </p:spPr>
        <p:txBody>
          <a:bodyPr wrap="square">
            <a:spAutoFit/>
          </a:bodyPr>
          <a:lstStyle/>
          <a:p>
            <a:r>
              <a:rPr lang="en-US" dirty="0">
                <a:latin typeface="Abadi" panose="020B0604020104020204" pitchFamily="34" charset="0"/>
                <a:cs typeface="Times New Roman" panose="02020603050405020304" pitchFamily="18" charset="0"/>
              </a:rPr>
              <a:t>Relies heavily on external libraries</a:t>
            </a:r>
            <a:endParaRPr lang="en-IN" dirty="0">
              <a:latin typeface="Abadi" panose="020B060402010402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4030DAAF-20AB-F1BE-B30B-9853AD768BD5}"/>
              </a:ext>
            </a:extLst>
          </p:cNvPr>
          <p:cNvSpPr txBox="1"/>
          <p:nvPr/>
        </p:nvSpPr>
        <p:spPr>
          <a:xfrm>
            <a:off x="831018" y="3992227"/>
            <a:ext cx="6151944" cy="369332"/>
          </a:xfrm>
          <a:prstGeom prst="rect">
            <a:avLst/>
          </a:prstGeom>
          <a:noFill/>
        </p:spPr>
        <p:txBody>
          <a:bodyPr wrap="square">
            <a:spAutoFit/>
          </a:bodyPr>
          <a:lstStyle/>
          <a:p>
            <a:r>
              <a:rPr lang="en-IN" sz="1800" dirty="0">
                <a:latin typeface="Abadi" panose="020B0604020104020204" pitchFamily="34" charset="0"/>
                <a:cs typeface="Times New Roman" panose="02020603050405020304" pitchFamily="18" charset="0"/>
              </a:rPr>
              <a:t>Real-time analysis demands significant infrastructure</a:t>
            </a:r>
            <a:endParaRPr lang="en-IN" dirty="0">
              <a:latin typeface="Abadi" panose="020B0604020104020204" pitchFamily="34" charset="0"/>
            </a:endParaRPr>
          </a:p>
        </p:txBody>
      </p:sp>
      <p:cxnSp>
        <p:nvCxnSpPr>
          <p:cNvPr id="29" name="Straight Connector 28">
            <a:extLst>
              <a:ext uri="{FF2B5EF4-FFF2-40B4-BE49-F238E27FC236}">
                <a16:creationId xmlns:a16="http://schemas.microsoft.com/office/drawing/2014/main" id="{C11B181B-671E-5A62-BE63-CFAC1E08B77A}"/>
              </a:ext>
            </a:extLst>
          </p:cNvPr>
          <p:cNvCxnSpPr>
            <a:cxnSpLocks/>
          </p:cNvCxnSpPr>
          <p:nvPr/>
        </p:nvCxnSpPr>
        <p:spPr>
          <a:xfrm>
            <a:off x="412468" y="2922261"/>
            <a:ext cx="0" cy="1569774"/>
          </a:xfrm>
          <a:prstGeom prst="line">
            <a:avLst/>
          </a:prstGeom>
        </p:spPr>
        <p:style>
          <a:lnRef idx="1">
            <a:schemeClr val="accent3"/>
          </a:lnRef>
          <a:fillRef idx="0">
            <a:schemeClr val="accent3"/>
          </a:fillRef>
          <a:effectRef idx="0">
            <a:schemeClr val="accent3"/>
          </a:effectRef>
          <a:fontRef idx="minor">
            <a:schemeClr val="tx1"/>
          </a:fontRef>
        </p:style>
      </p:cxnSp>
      <p:sp>
        <p:nvSpPr>
          <p:cNvPr id="32" name="Shape 1">
            <a:extLst>
              <a:ext uri="{FF2B5EF4-FFF2-40B4-BE49-F238E27FC236}">
                <a16:creationId xmlns:a16="http://schemas.microsoft.com/office/drawing/2014/main" id="{19609F96-30A4-24F3-9ADF-6371C5263719}"/>
              </a:ext>
            </a:extLst>
          </p:cNvPr>
          <p:cNvSpPr/>
          <p:nvPr/>
        </p:nvSpPr>
        <p:spPr>
          <a:xfrm>
            <a:off x="178767" y="3208784"/>
            <a:ext cx="510302" cy="510302"/>
          </a:xfrm>
          <a:prstGeom prst="roundRect">
            <a:avLst>
              <a:gd name="adj" fmla="val 18669"/>
            </a:avLst>
          </a:prstGeom>
          <a:solidFill>
            <a:srgbClr val="E1E1EA"/>
          </a:solidFill>
          <a:ln w="7620">
            <a:solidFill>
              <a:srgbClr val="C7C7D0"/>
            </a:solidFill>
            <a:prstDash val="solid"/>
          </a:ln>
        </p:spPr>
      </p:sp>
      <p:sp>
        <p:nvSpPr>
          <p:cNvPr id="33" name="Shape 1">
            <a:extLst>
              <a:ext uri="{FF2B5EF4-FFF2-40B4-BE49-F238E27FC236}">
                <a16:creationId xmlns:a16="http://schemas.microsoft.com/office/drawing/2014/main" id="{9FC1A784-6499-74C5-3AED-FEE8BBD303B1}"/>
              </a:ext>
            </a:extLst>
          </p:cNvPr>
          <p:cNvSpPr/>
          <p:nvPr/>
        </p:nvSpPr>
        <p:spPr>
          <a:xfrm>
            <a:off x="170382" y="3981733"/>
            <a:ext cx="510302" cy="510302"/>
          </a:xfrm>
          <a:prstGeom prst="roundRect">
            <a:avLst>
              <a:gd name="adj" fmla="val 18669"/>
            </a:avLst>
          </a:prstGeom>
          <a:solidFill>
            <a:srgbClr val="E1E1EA"/>
          </a:solidFill>
          <a:ln w="7620">
            <a:solidFill>
              <a:srgbClr val="C7C7D0"/>
            </a:solidFill>
            <a:prstDash val="solid"/>
          </a:ln>
        </p:spPr>
      </p:sp>
      <p:sp>
        <p:nvSpPr>
          <p:cNvPr id="37" name="TextBox 36">
            <a:extLst>
              <a:ext uri="{FF2B5EF4-FFF2-40B4-BE49-F238E27FC236}">
                <a16:creationId xmlns:a16="http://schemas.microsoft.com/office/drawing/2014/main" id="{3F39596D-699F-0456-302D-25BBCD881FE1}"/>
              </a:ext>
            </a:extLst>
          </p:cNvPr>
          <p:cNvSpPr txBox="1"/>
          <p:nvPr/>
        </p:nvSpPr>
        <p:spPr>
          <a:xfrm>
            <a:off x="258839" y="3151211"/>
            <a:ext cx="510302" cy="523220"/>
          </a:xfrm>
          <a:prstGeom prst="rect">
            <a:avLst/>
          </a:prstGeom>
          <a:noFill/>
        </p:spPr>
        <p:txBody>
          <a:bodyPr wrap="square">
            <a:spAutoFit/>
          </a:bodyPr>
          <a:lstStyle/>
          <a:p>
            <a:r>
              <a:rPr lang="en-IN" sz="2800" dirty="0">
                <a:latin typeface="Raleway" pitchFamily="2" charset="0"/>
              </a:rPr>
              <a:t>2</a:t>
            </a:r>
            <a:endParaRPr lang="en-IN" sz="2400" dirty="0">
              <a:latin typeface="Raleway" pitchFamily="2" charset="0"/>
            </a:endParaRPr>
          </a:p>
        </p:txBody>
      </p:sp>
      <p:sp>
        <p:nvSpPr>
          <p:cNvPr id="38" name="TextBox 37">
            <a:extLst>
              <a:ext uri="{FF2B5EF4-FFF2-40B4-BE49-F238E27FC236}">
                <a16:creationId xmlns:a16="http://schemas.microsoft.com/office/drawing/2014/main" id="{50A1B26E-C3BB-9326-8CF9-FAA52E26B676}"/>
              </a:ext>
            </a:extLst>
          </p:cNvPr>
          <p:cNvSpPr txBox="1"/>
          <p:nvPr/>
        </p:nvSpPr>
        <p:spPr>
          <a:xfrm>
            <a:off x="224691" y="3940946"/>
            <a:ext cx="510302" cy="523220"/>
          </a:xfrm>
          <a:prstGeom prst="rect">
            <a:avLst/>
          </a:prstGeom>
          <a:noFill/>
        </p:spPr>
        <p:txBody>
          <a:bodyPr wrap="square">
            <a:spAutoFit/>
          </a:bodyPr>
          <a:lstStyle/>
          <a:p>
            <a:r>
              <a:rPr lang="en-IN" sz="2800" dirty="0">
                <a:latin typeface="Raleway" pitchFamily="2" charset="0"/>
              </a:rPr>
              <a:t>3</a:t>
            </a:r>
            <a:endParaRPr lang="en-IN" sz="2400" dirty="0">
              <a:latin typeface="Raleway" pitchFamily="2" charset="0"/>
            </a:endParaRPr>
          </a:p>
        </p:txBody>
      </p:sp>
      <p:cxnSp>
        <p:nvCxnSpPr>
          <p:cNvPr id="41" name="Straight Connector 40">
            <a:extLst>
              <a:ext uri="{FF2B5EF4-FFF2-40B4-BE49-F238E27FC236}">
                <a16:creationId xmlns:a16="http://schemas.microsoft.com/office/drawing/2014/main" id="{EB8921F1-3D37-10F2-F226-EF87A16C926F}"/>
              </a:ext>
            </a:extLst>
          </p:cNvPr>
          <p:cNvCxnSpPr>
            <a:cxnSpLocks/>
          </p:cNvCxnSpPr>
          <p:nvPr/>
        </p:nvCxnSpPr>
        <p:spPr>
          <a:xfrm>
            <a:off x="697087" y="2621612"/>
            <a:ext cx="15707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42" name="Straight Connector 41">
            <a:extLst>
              <a:ext uri="{FF2B5EF4-FFF2-40B4-BE49-F238E27FC236}">
                <a16:creationId xmlns:a16="http://schemas.microsoft.com/office/drawing/2014/main" id="{80E9FC99-34B0-E8D7-E325-162F2E278A2D}"/>
              </a:ext>
            </a:extLst>
          </p:cNvPr>
          <p:cNvCxnSpPr>
            <a:cxnSpLocks/>
          </p:cNvCxnSpPr>
          <p:nvPr/>
        </p:nvCxnSpPr>
        <p:spPr>
          <a:xfrm>
            <a:off x="680684" y="3435428"/>
            <a:ext cx="15707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43" name="Straight Connector 42">
            <a:extLst>
              <a:ext uri="{FF2B5EF4-FFF2-40B4-BE49-F238E27FC236}">
                <a16:creationId xmlns:a16="http://schemas.microsoft.com/office/drawing/2014/main" id="{66D363DB-F4A9-7B2F-F5B0-D9A5744CE35D}"/>
              </a:ext>
            </a:extLst>
          </p:cNvPr>
          <p:cNvCxnSpPr>
            <a:cxnSpLocks/>
          </p:cNvCxnSpPr>
          <p:nvPr/>
        </p:nvCxnSpPr>
        <p:spPr>
          <a:xfrm>
            <a:off x="669111" y="4243148"/>
            <a:ext cx="157070"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28051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TotalTime>
  <Words>2379</Words>
  <Application>Microsoft Office PowerPoint</Application>
  <PresentationFormat>Widescreen</PresentationFormat>
  <Paragraphs>273</Paragraphs>
  <Slides>27</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1Raleway</vt:lpstr>
      <vt:lpstr>Abadi</vt:lpstr>
      <vt:lpstr>Aharoni</vt:lpstr>
      <vt:lpstr>Arial</vt:lpstr>
      <vt:lpstr>Calibri</vt:lpstr>
      <vt:lpstr>Calibri Light</vt:lpstr>
      <vt:lpstr>Cooper Black</vt:lpstr>
      <vt:lpstr>Courier New</vt:lpstr>
      <vt:lpstr>Raleway</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Raga Bhamidipati</dc:creator>
  <cp:lastModifiedBy>Raga Bhamidipati</cp:lastModifiedBy>
  <cp:revision>3</cp:revision>
  <dcterms:created xsi:type="dcterms:W3CDTF">2024-12-30T10:07:49Z</dcterms:created>
  <dcterms:modified xsi:type="dcterms:W3CDTF">2025-01-09T04:22:38Z</dcterms:modified>
</cp:coreProperties>
</file>